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9"/>
  </p:notesMasterIdLst>
  <p:sldIdLst>
    <p:sldId id="256" r:id="rId5"/>
    <p:sldId id="1013" r:id="rId6"/>
    <p:sldId id="3004" r:id="rId7"/>
    <p:sldId id="3005" r:id="rId8"/>
    <p:sldId id="830" r:id="rId9"/>
    <p:sldId id="775" r:id="rId10"/>
    <p:sldId id="1018" r:id="rId11"/>
    <p:sldId id="1015" r:id="rId12"/>
    <p:sldId id="277" r:id="rId13"/>
    <p:sldId id="1025" r:id="rId14"/>
    <p:sldId id="3003" r:id="rId15"/>
    <p:sldId id="956" r:id="rId16"/>
    <p:sldId id="1021" r:id="rId17"/>
    <p:sldId id="101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371"/>
    <a:srgbClr val="009193"/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25496-A6B4-E944-9F89-51CE05CEED42}" v="24" dt="2023-01-17T13:55:14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Approximately 20 minutes is needed for this session.</a:t>
            </a:r>
          </a:p>
          <a:p>
            <a:endParaRPr lang="en-US"/>
          </a:p>
          <a:p>
            <a:r>
              <a:rPr lang="en-US"/>
              <a:t>Notes</a:t>
            </a:r>
            <a:r>
              <a:rPr lang="en-US" baseline="0"/>
              <a:t> are provided to help you lead the presentation.</a:t>
            </a:r>
          </a:p>
          <a:p>
            <a:r>
              <a:rPr lang="en-US" baseline="0"/>
              <a:t>Notes in italics are for your attention only.</a:t>
            </a:r>
          </a:p>
          <a:p>
            <a:endParaRPr lang="en-US" i="1" baseline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/>
              <a:t>This bitesize parent session is best used alongside a demo of a Set 2 or Set 3 lesson in action with a group of children.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Alternatively, you may wish to use an in-action film from the Online Subscription.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/>
              <a:t>Provide copies of ‘Reading at Home Booklet 2’ from Oxford Owl for each parent.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send you links to the films via email/ upload links to Google classroom/ Class Dojo etc.</a:t>
            </a:r>
          </a:p>
          <a:p>
            <a:r>
              <a:rPr lang="en-GB" sz="18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When you receive the link, simply click on it . . . and press play.</a:t>
            </a:r>
          </a:p>
          <a:p>
            <a:pPr algn="just">
              <a:lnSpc>
                <a:spcPts val="1500"/>
              </a:lnSpc>
            </a:pP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ts val="1500"/>
              </a:lnSpc>
              <a:buFont typeface="+mj-lt"/>
              <a:buAutoNum type="arabicPeriod"/>
            </a:pPr>
            <a:r>
              <a:rPr lang="en-GB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 aside 10 minutes to watch a film with your child each day.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ts val="1500"/>
              </a:lnSpc>
              <a:buFont typeface="+mj-lt"/>
              <a:buAutoNum type="arabicPeriod"/>
            </a:pPr>
            <a:r>
              <a:rPr lang="en-GB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Find a quiet space for your child to watch the film on a laptop or tablet.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ts val="1500"/>
              </a:lnSpc>
              <a:buFont typeface="+mj-lt"/>
              <a:buAutoNum type="arabicPeriod"/>
            </a:pPr>
            <a:r>
              <a:rPr lang="en-GB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Praise your child as they join in with the lesson – make it fun!</a:t>
            </a:r>
          </a:p>
          <a:p>
            <a:pPr marL="342900" lvl="0" indent="-342900" algn="l">
              <a:lnSpc>
                <a:spcPts val="1500"/>
              </a:lnSpc>
              <a:buFont typeface="+mj-lt"/>
              <a:buAutoNum type="arabicPeriod"/>
            </a:pPr>
            <a:endParaRPr lang="en-GB" sz="12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The more they practise using these films, the quicker they’ll learn to read.</a:t>
            </a:r>
            <a:r>
              <a:rPr lang="en-GB">
                <a:effectLst/>
              </a:rPr>
              <a:t> 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 algn="l">
              <a:lnSpc>
                <a:spcPts val="1500"/>
              </a:lnSpc>
              <a:buFont typeface="+mj-lt"/>
              <a:buAutoNum type="arabicPeriod"/>
            </a:pP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GB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22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Discuss the one that is applicable to your school: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child will also bring home a My Set 2 and 3 Speed Sounds books</a:t>
            </a:r>
            <a:r>
              <a:rPr lang="en-US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reading and writing the Set 2 and 3 sounds and words.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instructions for you inside cover of the book.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b="1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week, your child will bring home the Speed Sounds cards they have been taught to practise reading sounds speedily.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purchase Set 2/3 flashcards or My Reading and Writing Kit ages 5-7 becoming a reader to support your child with Set 2 sounds at home if you wish.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/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9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err="1"/>
              <a:t>Practise</a:t>
            </a:r>
            <a:r>
              <a:rPr lang="en-US"/>
              <a:t> the sounds and phrases.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Practise reading sounds speedily.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Help your child use </a:t>
            </a:r>
            <a:r>
              <a:rPr lang="en-US"/>
              <a:t>‘Special Friends’, ‘Fred Talk’ to read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Watch the Virtual Classroom films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all parents have the power to change outcomes for their children.</a:t>
            </a:r>
            <a:endParaRPr lang="en-US">
              <a:solidFill>
                <a:srgbClr val="FF0000"/>
              </a:solidFill>
            </a:endParaRPr>
          </a:p>
          <a:p>
            <a:endParaRPr lang="en-US" baseline="0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/>
              <a:t>Read quote.</a:t>
            </a:r>
          </a:p>
          <a:p>
            <a:endParaRPr lang="en-US" i="1" baseline="0"/>
          </a:p>
          <a:p>
            <a:r>
              <a:rPr lang="en-US" i="0" baseline="0"/>
              <a:t>Your children have worked hard to learn Set 1 sounds and read these sounds in words.</a:t>
            </a:r>
          </a:p>
          <a:p>
            <a:endParaRPr lang="en-US" i="0" baseline="0"/>
          </a:p>
          <a:p>
            <a:r>
              <a:rPr lang="en-US" i="0" baseline="0"/>
              <a:t>Today I will explain how your child will learn to read the Set 2 and Set 3 sounds.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words are made up of individual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sounds.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sounds are blended together to form words.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e.g.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i</a:t>
            </a:r>
            <a:r>
              <a:rPr lang="en-US"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 </a:t>
            </a:r>
            <a:r>
              <a:rPr lang="en-US"/>
              <a:t>‘mat’ we have the sounds ‘m’, ‘a’, ‘t’, ship – ‘</a:t>
            </a:r>
            <a:r>
              <a:rPr lang="en-US" err="1"/>
              <a:t>sh</a:t>
            </a:r>
            <a:r>
              <a:rPr lang="en-US"/>
              <a:t>’, ‘</a:t>
            </a:r>
            <a:r>
              <a:rPr lang="en-US" err="1"/>
              <a:t>i</a:t>
            </a:r>
            <a:r>
              <a:rPr lang="en-US"/>
              <a:t>’, ‘p’.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1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Click </a:t>
            </a:r>
            <a:r>
              <a:rPr lang="en-US"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 grapheme is another name for the letters we use to write the sound. It’s spelling of a sound on the page. </a:t>
            </a:r>
            <a:endParaRPr lang="en-US" i="1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phonics, children learn to read by saying each sound and blending them to read a word.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learn to spell by segmenting a word into sounds and writing the matching graphemes.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kern="1200" cap="none">
              <a:solidFill>
                <a:schemeClr val="dk1"/>
              </a:solidFill>
              <a:effectLst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Curriculum ensures that all children are taught Phonics systematically.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gives your children the tools to read any word, for example </a:t>
            </a:r>
            <a:r>
              <a:rPr lang="en-GB" sz="1200" i="1">
                <a:solidFill>
                  <a:schemeClr val="tx2"/>
                </a:solidFill>
              </a:rPr>
              <a:t>demonstrate, containing, roamed, trivial, injured, whimper.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30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44 sounds to make all the words in the English language.                                     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we’ve got a problem. 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got 44 sounds and only 26 letters.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26 letters work singly, in pairs and sometimes in threes to represent one sound.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 have to 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letter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 together to write some sounds e.g. ‘</a:t>
            </a:r>
            <a:r>
              <a:rPr lang="en-US" err="1">
                <a:latin typeface="Times New Roman"/>
                <a:ea typeface="Times New Roman"/>
                <a:cs typeface="Times New Roman"/>
                <a:sym typeface="Times New Roman"/>
              </a:rPr>
              <a:t>igh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’, ‘air’.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English we have more than 150 ways to represent 44 sounds, using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26 letters in the alphabet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Click.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This makes our language one of the most complex in the world!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latin typeface="Times New Roman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1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2 sounds are shaded. They are long vowel sounds with 2 or more letters. We call these ‘Special Friends’ – two letters together that make one sound.</a:t>
            </a: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practise saying these sounds together.</a:t>
            </a: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each sound MTYT.</a:t>
            </a:r>
          </a:p>
          <a:p>
            <a:endParaRPr lang="en-GB" sz="120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children know these Set 2 sounds, they know one way of reading and writing every sound.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1AF0-59CC-4D82-B182-5DFC7F9ACF1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4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93771-02BD-46DE-BA36-AA48EE88E1EF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00100" y="744538"/>
            <a:ext cx="3141663" cy="2357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648" y="3167564"/>
            <a:ext cx="5122230" cy="601457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z="1100">
                <a:latin typeface="Arial" pitchFamily="34" charset="0"/>
                <a:cs typeface="Arial" pitchFamily="34" charset="0"/>
              </a:rPr>
              <a:t>Once children know how to read Set 2 sounds, they start to learn Set 3 sounds.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>
                <a:latin typeface="Arial" pitchFamily="34" charset="0"/>
                <a:cs typeface="Arial" pitchFamily="34" charset="0"/>
              </a:rPr>
              <a:t>These are different ways to read and spell Set 2 sounds. </a:t>
            </a:r>
          </a:p>
          <a:p>
            <a:pPr eaLnBrk="1" hangingPunct="1">
              <a:spcBef>
                <a:spcPct val="0"/>
              </a:spcBef>
            </a:pPr>
            <a:endParaRPr lang="en-US" altLang="ja-JP" sz="11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call these Set 3 sounds, but actually they are the same sounds as in Set 2 but with a different spelling.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say "same sound, different spelling".</a:t>
            </a:r>
          </a:p>
          <a:p>
            <a:pPr>
              <a:lnSpc>
                <a:spcPct val="115000"/>
              </a:lnSpc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1100" i="1">
                <a:latin typeface="Arial" pitchFamily="34" charset="0"/>
                <a:cs typeface="Arial" pitchFamily="34" charset="0"/>
              </a:rPr>
              <a:t>Point to the chart to show. </a:t>
            </a:r>
            <a:r>
              <a:rPr lang="en-US" altLang="ja-JP" sz="1100">
                <a:latin typeface="Arial" pitchFamily="34" charset="0"/>
                <a:cs typeface="Arial" pitchFamily="34" charset="0"/>
              </a:rPr>
              <a:t>For example, they know ‘ay’ and now learn a-e and ai as other spellings for the same sound.</a:t>
            </a:r>
          </a:p>
          <a:p>
            <a:pPr eaLnBrk="1" hangingPunct="1">
              <a:spcBef>
                <a:spcPct val="0"/>
              </a:spcBef>
            </a:pPr>
            <a:endParaRPr lang="en-US" altLang="ja-JP" sz="110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1100">
                <a:latin typeface="Arial" pitchFamily="34" charset="0"/>
                <a:cs typeface="Arial" pitchFamily="34" charset="0"/>
              </a:rPr>
              <a:t>Once they know all of these sounds, they will be able to read any unfamiliar word.</a:t>
            </a:r>
          </a:p>
        </p:txBody>
      </p:sp>
    </p:spTree>
    <p:extLst>
      <p:ext uri="{BB962C8B-B14F-4D97-AF65-F5344CB8AC3E}">
        <p14:creationId xmlns:p14="http://schemas.microsoft.com/office/powerpoint/2010/main" val="228740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a brief story and a picture phrase to help children to remember the Set 2 and Set 3 sounds.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ay, may I play? aw, yawn at dawn.</a:t>
            </a: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r>
              <a:rPr lang="en-US" sz="1200">
                <a:latin typeface="Arial" pitchFamily="34" charset="0"/>
                <a:cs typeface="Arial" pitchFamily="34" charset="0"/>
              </a:rPr>
              <a:t>We teach children to read and write three new Set 2 or 3 sounds each week.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br>
              <a:rPr lang="en-US" sz="1200">
                <a:latin typeface="Arial" pitchFamily="34" charset="0"/>
                <a:cs typeface="Arial" pitchFamily="34" charset="0"/>
              </a:rPr>
            </a:br>
            <a:r>
              <a:rPr lang="en-US" sz="1200">
                <a:latin typeface="Arial" pitchFamily="34" charset="0"/>
                <a:cs typeface="Arial" pitchFamily="34" charset="0"/>
              </a:rPr>
              <a:t>We review the sounds we’ve taught before until they can read them speedily.</a:t>
            </a:r>
          </a:p>
          <a:p>
            <a:endParaRPr lang="en-GB">
              <a:effectLst/>
            </a:endParaRPr>
          </a:p>
          <a:p>
            <a:endParaRPr lang="en-GB">
              <a:effectLst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day, children </a:t>
            </a:r>
            <a:r>
              <a:rPr lang="en-US" err="1"/>
              <a:t>practise</a:t>
            </a:r>
            <a:r>
              <a:rPr lang="en-US"/>
              <a:t> reading the sounds they know in words.</a:t>
            </a:r>
          </a:p>
          <a:p>
            <a:endParaRPr lang="en-US"/>
          </a:p>
          <a:p>
            <a:r>
              <a:rPr lang="en-US"/>
              <a:t>We use the routine ‘Special Friends’, ‘Fred Talk’.</a:t>
            </a:r>
          </a:p>
          <a:p>
            <a:endParaRPr lang="en-US"/>
          </a:p>
          <a:p>
            <a:r>
              <a:rPr lang="en-US"/>
              <a:t>They spot the ‘Special Friends’ first, then Fred Talk to read the word.</a:t>
            </a:r>
          </a:p>
          <a:p>
            <a:endParaRPr lang="en-US"/>
          </a:p>
          <a:p>
            <a:r>
              <a:rPr lang="en-US"/>
              <a:t>For example, ‘ay’, s-p-r-ay, spray.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Font typeface="Calibri" panose="020F0502020204030204" pitchFamily="34" charset="0"/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children can read sounds speedily, like this, </a:t>
            </a:r>
            <a:r>
              <a:rPr lang="en-US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(show how speedily this needs to be)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Fred Talk to read the word, they can decode words.</a:t>
            </a:r>
            <a:endParaRPr lang="en-GB" sz="1800" i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6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RM_page.jpg">
            <a:extLst>
              <a:ext uri="{FF2B5EF4-FFF2-40B4-BE49-F238E27FC236}">
                <a16:creationId xmlns:a16="http://schemas.microsoft.com/office/drawing/2014/main" id="{3B810D5E-D26F-A148-8312-444360DCD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person, child, indoor, group&#10;&#10;Description automatically generated">
            <a:extLst>
              <a:ext uri="{FF2B5EF4-FFF2-40B4-BE49-F238E27FC236}">
                <a16:creationId xmlns:a16="http://schemas.microsoft.com/office/drawing/2014/main" id="{B212DBA9-477B-5644-A2E7-91AF44B585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494" r="3583"/>
          <a:stretch/>
        </p:blipFill>
        <p:spPr>
          <a:xfrm>
            <a:off x="14680" y="241300"/>
            <a:ext cx="4633520" cy="6764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B711BD-938E-FB40-86CE-5F675D6D8924}"/>
              </a:ext>
            </a:extLst>
          </p:cNvPr>
          <p:cNvSpPr/>
          <p:nvPr userDrawn="1"/>
        </p:nvSpPr>
        <p:spPr>
          <a:xfrm>
            <a:off x="3795320" y="4327650"/>
            <a:ext cx="2527300" cy="1056497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E38A0-7FDB-6543-A1A0-13BB4404A5EC}"/>
              </a:ext>
            </a:extLst>
          </p:cNvPr>
          <p:cNvSpPr/>
          <p:nvPr userDrawn="1"/>
        </p:nvSpPr>
        <p:spPr>
          <a:xfrm>
            <a:off x="7200900" y="3738047"/>
            <a:ext cx="1943100" cy="1181993"/>
          </a:xfrm>
          <a:prstGeom prst="rect">
            <a:avLst/>
          </a:prstGeom>
          <a:solidFill>
            <a:srgbClr val="15937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064CC-652A-AB49-8162-5AE5E7F1B524}"/>
              </a:ext>
            </a:extLst>
          </p:cNvPr>
          <p:cNvSpPr/>
          <p:nvPr userDrawn="1"/>
        </p:nvSpPr>
        <p:spPr>
          <a:xfrm>
            <a:off x="4267200" y="4026212"/>
            <a:ext cx="4889500" cy="1058867"/>
          </a:xfrm>
          <a:prstGeom prst="rect">
            <a:avLst/>
          </a:prstGeom>
          <a:solidFill>
            <a:srgbClr val="15937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52720" y="4008243"/>
            <a:ext cx="4507080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1D19334-C1F0-524B-A450-4407030BFA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15966" y="319361"/>
            <a:ext cx="3513354" cy="13976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1185B5-0462-4B45-9481-6F3A5FC8E3CE}"/>
              </a:ext>
            </a:extLst>
          </p:cNvPr>
          <p:cNvSpPr/>
          <p:nvPr userDrawn="1"/>
        </p:nvSpPr>
        <p:spPr>
          <a:xfrm>
            <a:off x="7505700" y="6210300"/>
            <a:ext cx="1623620" cy="52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99FF7FF-BD42-4F42-92E9-646670A5BF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73600" y="6422046"/>
            <a:ext cx="4483100" cy="3889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9B1001-B623-A851-DBE7-553DB6656AA7}"/>
              </a:ext>
            </a:extLst>
          </p:cNvPr>
          <p:cNvSpPr/>
          <p:nvPr userDrawn="1"/>
        </p:nvSpPr>
        <p:spPr>
          <a:xfrm>
            <a:off x="4673600" y="6485021"/>
            <a:ext cx="4470400" cy="37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/>
            </a:br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85394"/>
            <a:ext cx="8639175" cy="50405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/>
            </a:br>
            <a:r>
              <a:rPr lang="en-GB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7" y="1385394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08401" y="1385394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thmiskin.com/parent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2836" y="3968023"/>
            <a:ext cx="4461164" cy="1181993"/>
          </a:xfrm>
        </p:spPr>
        <p:txBody>
          <a:bodyPr>
            <a:noAutofit/>
          </a:bodyPr>
          <a:lstStyle/>
          <a:p>
            <a:br>
              <a:rPr lang="en-US" sz="3000" dirty="0"/>
            </a:br>
            <a:r>
              <a:rPr lang="en-US" sz="3000" dirty="0"/>
              <a:t>Set 2 and Set 3 Sounds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B244-1D33-3C99-D764-B9ED3791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use the Virtual Classroom?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2C242C-5B16-D845-0FD4-4F9F17C97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Set aside 10 minutes to watch a film with your child each day.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Find a quiet space for your child to watch the film on a laptop or tablet.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Praise your child as they join in with the lesson – make it fun!</a:t>
            </a:r>
          </a:p>
          <a:p>
            <a:endParaRPr lang="en-US"/>
          </a:p>
          <a:p>
            <a:r>
              <a:rPr lang="en-US"/>
              <a:t>The more they </a:t>
            </a:r>
            <a:r>
              <a:rPr lang="en-US" err="1"/>
              <a:t>practise</a:t>
            </a:r>
            <a:r>
              <a:rPr lang="en-US"/>
              <a:t> using these films, the quicker they’ll learn to read.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F1B9-23AD-D3A3-BA60-5BE68FA5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at home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FD9A27-766C-39CD-1B93-051DFA5A9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988">
            <a:off x="5419302" y="3212440"/>
            <a:ext cx="672177" cy="1043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4F05C47-92F5-C6C4-4787-40794FA58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248">
            <a:off x="4881407" y="3062758"/>
            <a:ext cx="752959" cy="1043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E9384B1-7A64-F60E-C16E-1DAF86F91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42" y="2991349"/>
            <a:ext cx="709647" cy="1043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CF1E34-2C16-90C2-5408-0E089031E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076">
            <a:off x="3917351" y="3034342"/>
            <a:ext cx="693254" cy="1043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855C131-B1F1-B62F-9406-DD5D75844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0984">
            <a:off x="3462092" y="3168882"/>
            <a:ext cx="713941" cy="10434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text, automaton&#10;&#10;Description automatically generated">
            <a:extLst>
              <a:ext uri="{FF2B5EF4-FFF2-40B4-BE49-F238E27FC236}">
                <a16:creationId xmlns:a16="http://schemas.microsoft.com/office/drawing/2014/main" id="{DDE7551E-80E0-94C3-4852-891D6C0F29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21" y="2616038"/>
            <a:ext cx="1393390" cy="20812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42ACDE-04E3-376F-BB92-F9ACC2280435}"/>
              </a:ext>
            </a:extLst>
          </p:cNvPr>
          <p:cNvSpPr/>
          <p:nvPr/>
        </p:nvSpPr>
        <p:spPr>
          <a:xfrm>
            <a:off x="1849508" y="2630927"/>
            <a:ext cx="718512" cy="16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9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err="1"/>
              <a:t>Practise</a:t>
            </a:r>
            <a:r>
              <a:rPr lang="en-US"/>
              <a:t> the sounds and phrases.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Practise reading sounds speedily.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Help your child use </a:t>
            </a:r>
            <a:r>
              <a:rPr lang="en-US"/>
              <a:t>‘Special Friends’, ‘Fred Talk’ to read words.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Watch the Virtual Classroom films together.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Ruth Miskin Parents’ Page:</a:t>
            </a:r>
          </a:p>
          <a:p>
            <a:r>
              <a:rPr lang="en-US">
                <a:hlinkClick r:id="rId3"/>
              </a:rPr>
              <a:t>https://www.ruthmiskin.com/parents/</a:t>
            </a:r>
            <a:endParaRPr lang="en-US"/>
          </a:p>
          <a:p>
            <a:endParaRPr lang="en-US"/>
          </a:p>
          <a:p>
            <a:r>
              <a:rPr lang="en-US"/>
              <a:t>Ruth Miskin Facebook:</a:t>
            </a:r>
          </a:p>
          <a:p>
            <a:r>
              <a:rPr lang="en-US">
                <a:hlinkClick r:id="rId4"/>
              </a:rPr>
              <a:t>https://www.facebook.com/miskin.education</a:t>
            </a:r>
            <a:endParaRPr lang="en-US"/>
          </a:p>
          <a:p>
            <a:endParaRPr lang="en-US"/>
          </a:p>
          <a:p>
            <a:r>
              <a:rPr lang="en-US"/>
              <a:t>Free e-books for home reading:</a:t>
            </a:r>
          </a:p>
          <a:p>
            <a:r>
              <a:rPr lang="en-US">
                <a:hlinkClick r:id="rId5"/>
              </a:rPr>
              <a:t>http://www.oxfordowl.co.uk/Reading/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7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/>
              <a:t>Reading </a:t>
            </a:r>
            <a:r>
              <a:rPr lang="en-GB"/>
              <a:t>changes everything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/>
          </a:p>
          <a:p>
            <a:pPr marL="0" indent="0">
              <a:buNone/>
            </a:pPr>
            <a:r>
              <a:rPr lang="en-US" b="1"/>
              <a:t>And I mean everything.</a:t>
            </a:r>
          </a:p>
          <a:p>
            <a:endParaRPr lang="en-US" b="1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1800" i="1"/>
              <a:t>Jeanette Winterson</a:t>
            </a:r>
            <a:endParaRPr lang="en-US" sz="1800" b="1" i="1">
              <a:solidFill>
                <a:schemeClr val="accent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5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/>
              <a:t>Reading </a:t>
            </a:r>
            <a:r>
              <a:rPr lang="en-GB"/>
              <a:t>changes everything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/>
          </a:p>
          <a:p>
            <a:pPr marL="0" indent="0">
              <a:buNone/>
            </a:pPr>
            <a:r>
              <a:rPr lang="en-US" b="1"/>
              <a:t>And I mean everything.</a:t>
            </a:r>
          </a:p>
          <a:p>
            <a:endParaRPr lang="en-US" b="1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1800" i="1"/>
              <a:t>Jeanette Winterson</a:t>
            </a:r>
            <a:endParaRPr lang="en-US" sz="1800" b="1" i="1">
              <a:solidFill>
                <a:schemeClr val="accent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What is phonics?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23528" y="1446133"/>
            <a:ext cx="8639174" cy="504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lang="en-US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lang="en-US" sz="32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Graphemes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E91C4A9-039C-6C83-6C3C-DE380516B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81" y="2206385"/>
            <a:ext cx="2141134" cy="101509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3DF2F75-2DE2-8CBD-41DC-60221AE32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922" y="2206385"/>
            <a:ext cx="2141134" cy="1017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40A824-FB47-FB5A-528B-01B843FFB46D}"/>
              </a:ext>
            </a:extLst>
          </p:cNvPr>
          <p:cNvSpPr txBox="1"/>
          <p:nvPr/>
        </p:nvSpPr>
        <p:spPr>
          <a:xfrm>
            <a:off x="323528" y="4314159"/>
            <a:ext cx="7976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i="1">
                <a:solidFill>
                  <a:schemeClr val="tx2"/>
                </a:solidFill>
              </a:rPr>
              <a:t>demonstrate, containing, roamed, trivial, injured, whimper</a:t>
            </a:r>
          </a:p>
        </p:txBody>
      </p:sp>
    </p:spTree>
    <p:extLst>
      <p:ext uri="{BB962C8B-B14F-4D97-AF65-F5344CB8AC3E}">
        <p14:creationId xmlns:p14="http://schemas.microsoft.com/office/powerpoint/2010/main" val="40103008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English alphabetic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/>
              <a:t>44 sounds</a:t>
            </a:r>
          </a:p>
          <a:p>
            <a:pPr marL="457200" indent="-457200">
              <a:buFont typeface="Arial"/>
              <a:buChar char="•"/>
            </a:pPr>
            <a:r>
              <a:rPr lang="en-US"/>
              <a:t>26 letters</a:t>
            </a:r>
          </a:p>
          <a:p>
            <a:pPr marL="457200" indent="-457200">
              <a:buFont typeface="Arial"/>
              <a:buChar char="•"/>
            </a:pPr>
            <a:r>
              <a:rPr lang="en-US"/>
              <a:t>Over 150+ graphemes (letter combinations)</a:t>
            </a:r>
          </a:p>
          <a:p>
            <a:pPr marL="457200" indent="-457200">
              <a:buFont typeface="Arial"/>
              <a:buChar char="•"/>
            </a:pPr>
            <a:endParaRPr lang="en-US"/>
          </a:p>
          <a:p>
            <a:r>
              <a:rPr lang="en-US"/>
              <a:t>One of the most complex alphabetic codes in the world.</a:t>
            </a:r>
          </a:p>
        </p:txBody>
      </p:sp>
    </p:spTree>
    <p:extLst>
      <p:ext uri="{BB962C8B-B14F-4D97-AF65-F5344CB8AC3E}">
        <p14:creationId xmlns:p14="http://schemas.microsoft.com/office/powerpoint/2010/main" val="19482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 Sounds Set 2</a:t>
            </a:r>
          </a:p>
        </p:txBody>
      </p:sp>
      <p:pic>
        <p:nvPicPr>
          <p:cNvPr id="5" name="Picture 4" descr="Simple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" t="6871" r="2798" b="44253"/>
          <a:stretch/>
        </p:blipFill>
        <p:spPr>
          <a:xfrm>
            <a:off x="755576" y="1052736"/>
            <a:ext cx="7693517" cy="54610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39952" y="4725144"/>
            <a:ext cx="2304256" cy="504056"/>
          </a:xfrm>
          <a:prstGeom prst="roundRect">
            <a:avLst/>
          </a:prstGeom>
          <a:solidFill>
            <a:schemeClr val="accent3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59632" y="5949280"/>
            <a:ext cx="4536504" cy="504056"/>
          </a:xfrm>
          <a:prstGeom prst="roundRect">
            <a:avLst/>
          </a:prstGeom>
          <a:solidFill>
            <a:schemeClr val="accent3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chemeClr val="accent5"/>
                </a:solidFill>
              </a:rPr>
              <a:t>Speed Sounds Set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A82FBE-C1D5-A56C-CF46-248FAF659C22}"/>
              </a:ext>
            </a:extLst>
          </p:cNvPr>
          <p:cNvGrpSpPr/>
          <p:nvPr/>
        </p:nvGrpSpPr>
        <p:grpSpPr>
          <a:xfrm>
            <a:off x="2444791" y="1256818"/>
            <a:ext cx="4320626" cy="5548345"/>
            <a:chOff x="2555630" y="1256818"/>
            <a:chExt cx="4320626" cy="5548345"/>
          </a:xfrm>
        </p:grpSpPr>
        <p:pic>
          <p:nvPicPr>
            <p:cNvPr id="2" name="Picture 1" descr="Complex_Speed_Sounds_Chart.pdf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75" t="7912" r="8731" b="12963"/>
            <a:stretch/>
          </p:blipFill>
          <p:spPr>
            <a:xfrm>
              <a:off x="2555630" y="1256818"/>
              <a:ext cx="4320626" cy="5548345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flipV="1">
              <a:off x="5648062" y="5487405"/>
              <a:ext cx="1152128" cy="288032"/>
            </a:xfrm>
            <a:prstGeom prst="round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832140" y="4365104"/>
              <a:ext cx="936104" cy="288032"/>
            </a:xfrm>
            <a:prstGeom prst="round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652080" y="5755441"/>
              <a:ext cx="432048" cy="216024"/>
            </a:xfrm>
            <a:prstGeom prst="round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75854" y="6199779"/>
              <a:ext cx="432048" cy="288032"/>
            </a:xfrm>
            <a:prstGeom prst="round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32038" y="4869160"/>
              <a:ext cx="432048" cy="504056"/>
            </a:xfrm>
            <a:prstGeom prst="round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203844" y="5703177"/>
              <a:ext cx="1512168" cy="288032"/>
            </a:xfrm>
            <a:prstGeom prst="round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16048" y="5982084"/>
              <a:ext cx="432048" cy="216024"/>
            </a:xfrm>
            <a:prstGeom prst="round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959928" y="4329100"/>
              <a:ext cx="504056" cy="576064"/>
            </a:xfrm>
            <a:prstGeom prst="round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327051" y="4585416"/>
              <a:ext cx="504056" cy="288032"/>
            </a:xfrm>
            <a:prstGeom prst="round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665745" y="6183339"/>
              <a:ext cx="432048" cy="288032"/>
            </a:xfrm>
            <a:prstGeom prst="round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52120" y="1687665"/>
              <a:ext cx="360040" cy="504056"/>
            </a:xfrm>
            <a:prstGeom prst="roundRect">
              <a:avLst/>
            </a:prstGeom>
            <a:solidFill>
              <a:schemeClr val="accent3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08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494B-1487-5449-8C15-049D3B5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Phrases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0FA77-7827-2F4D-B53F-6699012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22762" y="1689916"/>
            <a:ext cx="1816342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0D21F-A000-0C45-A327-4C6AC6B0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50EC1-C679-5D49-A563-0BB2F1B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09" y="1689916"/>
            <a:ext cx="1914064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BF6E4B-1433-0A41-BCCA-3E2E67AA4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8" r="3881"/>
          <a:stretch/>
        </p:blipFill>
        <p:spPr>
          <a:xfrm>
            <a:off x="4877573" y="1689916"/>
            <a:ext cx="1879299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8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279C-A1B0-BD46-857A-27F00F24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146704" cy="864096"/>
          </a:xfrm>
        </p:spPr>
        <p:txBody>
          <a:bodyPr/>
          <a:lstStyle/>
          <a:p>
            <a:r>
              <a:rPr lang="en-US"/>
              <a:t>‘Special Friends’, ‘Fred Talk’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5C3B0-4996-1B47-B748-9022B28B4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470" y="1482272"/>
            <a:ext cx="4996820" cy="2376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2D307-CAF3-CD40-BD45-235D8FDAE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984172"/>
            <a:ext cx="4996820" cy="2376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461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Sounds + blending = word reading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0F987-1124-9641-A917-5AF839C65251}"/>
              </a:ext>
            </a:extLst>
          </p:cNvPr>
          <p:cNvSpPr txBox="1"/>
          <p:nvPr/>
        </p:nvSpPr>
        <p:spPr>
          <a:xfrm>
            <a:off x="3855781" y="2696419"/>
            <a:ext cx="669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787878"/>
                </a:solidFill>
                <a:ea typeface="+mj-ea"/>
                <a:cs typeface="+mj-cs"/>
              </a:rPr>
              <a:t>+</a:t>
            </a:r>
          </a:p>
        </p:txBody>
      </p:sp>
      <p:pic>
        <p:nvPicPr>
          <p:cNvPr id="5" name="Content Placeholder 1" descr="41Ho83H3mFL.jpg">
            <a:extLst>
              <a:ext uri="{FF2B5EF4-FFF2-40B4-BE49-F238E27FC236}">
                <a16:creationId xmlns:a16="http://schemas.microsoft.com/office/drawing/2014/main" id="{A9EB84E2-4F19-6DF5-66C9-9AB7BCBF7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182" y="2488733"/>
            <a:ext cx="3706255" cy="17271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C23F4-46B6-55AF-561B-F6BCC4B74756}"/>
              </a:ext>
            </a:extLst>
          </p:cNvPr>
          <p:cNvSpPr txBox="1"/>
          <p:nvPr/>
        </p:nvSpPr>
        <p:spPr>
          <a:xfrm>
            <a:off x="8271268" y="2680189"/>
            <a:ext cx="669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787878"/>
                </a:solidFill>
                <a:ea typeface="+mj-ea"/>
                <a:cs typeface="+mj-cs"/>
              </a:rPr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EEA9A-9C22-C83A-6B20-033F04EE9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859" y="4555147"/>
            <a:ext cx="3630868" cy="1727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05BE3C-0936-0034-A799-6C94A0732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9239">
            <a:off x="1072089" y="2423164"/>
            <a:ext cx="824249" cy="1285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C96686C-4A81-B1EB-C64C-DA6025497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82009">
            <a:off x="326221" y="2434353"/>
            <a:ext cx="850776" cy="1285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E9033E6-5E9C-912F-1C7B-811932CF9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96053">
            <a:off x="2947528" y="2397802"/>
            <a:ext cx="836770" cy="1291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1492DB8-AED8-FCA6-6D22-4FDD70C11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55922">
            <a:off x="2181577" y="2397802"/>
            <a:ext cx="890000" cy="1291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49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7D1AFDE363394FB0A1E3A52CA664CD" ma:contentTypeVersion="18" ma:contentTypeDescription="Create a new document." ma:contentTypeScope="" ma:versionID="e88fbd9444d166bde9ac2c9ac7f8c0ce">
  <xsd:schema xmlns:xsd="http://www.w3.org/2001/XMLSchema" xmlns:xs="http://www.w3.org/2001/XMLSchema" xmlns:p="http://schemas.microsoft.com/office/2006/metadata/properties" xmlns:ns2="9a8f53b2-13a3-4793-90e7-10226504b3c4" xmlns:ns3="e3eab8b6-c0c4-41d5-9873-d73174f14db4" targetNamespace="http://schemas.microsoft.com/office/2006/metadata/properties" ma:root="true" ma:fieldsID="a37b41880412a4737e75f356d32fb4b0" ns2:_="" ns3:_="">
    <xsd:import namespace="9a8f53b2-13a3-4793-90e7-10226504b3c4"/>
    <xsd:import namespace="e3eab8b6-c0c4-41d5-9873-d73174f14d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DateandTimeModified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f53b2-13a3-4793-90e7-10226504b3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51b88b5-1e03-4004-8c48-28539b4b26ed}" ma:internalName="TaxCatchAll" ma:showField="CatchAllData" ma:web="9a8f53b2-13a3-4793-90e7-10226504b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ab8b6-c0c4-41d5-9873-d73174f14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eandTimeModified" ma:index="23" nillable="true" ma:displayName="Date and Time Modified" ma:format="DateTime" ma:internalName="DateandTimeModified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2edab9a-dc9d-426e-90cc-a0414d65d0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C59514-EC3D-43BC-8391-347C47AA9B5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ABAC498-AA06-49A4-9FF5-BD4C297523C3}">
  <ds:schemaRefs>
    <ds:schemaRef ds:uri="9a8f53b2-13a3-4793-90e7-10226504b3c4"/>
    <ds:schemaRef ds:uri="e3eab8b6-c0c4-41d5-9873-d73174f14d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DD6A67-6B31-4789-B79C-28121D1F1D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1</TotalTime>
  <Words>1266</Words>
  <Application>Microsoft Office PowerPoint</Application>
  <PresentationFormat>On-screen Show (4:3)</PresentationFormat>
  <Paragraphs>159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NEW Phonics Template</vt:lpstr>
      <vt:lpstr> Set 2 and Set 3 Sounds</vt:lpstr>
      <vt:lpstr>Reading changes everything</vt:lpstr>
      <vt:lpstr>What is phonics?</vt:lpstr>
      <vt:lpstr>English alphabetic code</vt:lpstr>
      <vt:lpstr>Speed Sounds Set 2</vt:lpstr>
      <vt:lpstr>Speed Sounds Set 3</vt:lpstr>
      <vt:lpstr>Picture Phrases</vt:lpstr>
      <vt:lpstr>‘Special Friends’, ‘Fred Talk’</vt:lpstr>
      <vt:lpstr>Sounds + blending = word reading </vt:lpstr>
      <vt:lpstr>How do I use the Virtual Classroom?</vt:lpstr>
      <vt:lpstr>Practice at home</vt:lpstr>
      <vt:lpstr>What can I do?</vt:lpstr>
      <vt:lpstr>Online resources available</vt:lpstr>
      <vt:lpstr>Reading changes everything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caroline mc mahon</cp:lastModifiedBy>
  <cp:revision>2</cp:revision>
  <dcterms:created xsi:type="dcterms:W3CDTF">2015-11-23T14:36:59Z</dcterms:created>
  <dcterms:modified xsi:type="dcterms:W3CDTF">2023-01-22T20:50:18Z</dcterms:modified>
</cp:coreProperties>
</file>