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Lst>
  <p:notesMasterIdLst>
    <p:notesMasterId r:id="rId24"/>
  </p:notesMasterIdLst>
  <p:sldIdLst>
    <p:sldId id="256" r:id="rId5"/>
    <p:sldId id="1013" r:id="rId6"/>
    <p:sldId id="3003" r:id="rId7"/>
    <p:sldId id="3004" r:id="rId8"/>
    <p:sldId id="818" r:id="rId9"/>
    <p:sldId id="1023" r:id="rId10"/>
    <p:sldId id="1022" r:id="rId11"/>
    <p:sldId id="791" r:id="rId12"/>
    <p:sldId id="1026" r:id="rId13"/>
    <p:sldId id="277" r:id="rId14"/>
    <p:sldId id="1016" r:id="rId15"/>
    <p:sldId id="1024" r:id="rId16"/>
    <p:sldId id="1025" r:id="rId17"/>
    <p:sldId id="1028" r:id="rId18"/>
    <p:sldId id="1014" r:id="rId19"/>
    <p:sldId id="1011" r:id="rId20"/>
    <p:sldId id="956" r:id="rId21"/>
    <p:sldId id="1021" r:id="rId22"/>
    <p:sldId id="1012"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DB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36ECEE-CE24-004B-85B8-62DC8D80E7C8}" v="45" dt="2023-01-17T14:00:01.3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79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4F3A82-F637-1543-8C13-D12BDF0F499A}" type="datetimeFigureOut">
              <a:rPr lang="en-US" smtClean="0"/>
              <a:t>1/22/2023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167F53-BA33-7E40-958D-01A6607E9B7A}" type="slidenum">
              <a:rPr lang="en-US" smtClean="0"/>
              <a:t>‹#›</a:t>
            </a:fld>
            <a:endParaRPr lang="en-US"/>
          </a:p>
        </p:txBody>
      </p:sp>
    </p:spTree>
    <p:extLst>
      <p:ext uri="{BB962C8B-B14F-4D97-AF65-F5344CB8AC3E}">
        <p14:creationId xmlns:p14="http://schemas.microsoft.com/office/powerpoint/2010/main" val="42095150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1"/>
              <a:t>Approximately 20 minutes is needed for this session.</a:t>
            </a:r>
          </a:p>
          <a:p>
            <a:endParaRPr lang="en-US"/>
          </a:p>
          <a:p>
            <a:r>
              <a:rPr lang="en-US"/>
              <a:t>Notes</a:t>
            </a:r>
            <a:r>
              <a:rPr lang="en-US" baseline="0"/>
              <a:t> are provided to help you lead the presentation.</a:t>
            </a:r>
          </a:p>
          <a:p>
            <a:r>
              <a:rPr lang="en-US" baseline="0"/>
              <a:t>Notes in italics are for your attention only.</a:t>
            </a:r>
          </a:p>
          <a:p>
            <a:endParaRPr lang="en-US" i="1" baseline="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a:t>This bitesize parent session is best used alongside a demo lesson of teaching a Set 1 sound to children.</a:t>
            </a:r>
            <a:r>
              <a:rPr lang="en-US" i="1"/>
              <a:t> Alternatively, you may wish to use an in-action film from the Online subscription. </a:t>
            </a:r>
            <a:endParaRPr lang="en-US" i="1" baseline="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a:t>Provide copies of ‘Reading at Home Booklet 1’ from Oxford Owl for each parent.</a:t>
            </a:r>
          </a:p>
          <a:p>
            <a:endParaRPr lang="en-US" i="1" baseline="0"/>
          </a:p>
        </p:txBody>
      </p:sp>
      <p:sp>
        <p:nvSpPr>
          <p:cNvPr id="4" name="Slide Number Placeholder 3"/>
          <p:cNvSpPr>
            <a:spLocks noGrp="1"/>
          </p:cNvSpPr>
          <p:nvPr>
            <p:ph type="sldNum" sz="quarter" idx="10"/>
          </p:nvPr>
        </p:nvSpPr>
        <p:spPr/>
        <p:txBody>
          <a:bodyPr/>
          <a:lstStyle/>
          <a:p>
            <a:fld id="{AC167F53-BA33-7E40-958D-01A6607E9B7A}" type="slidenum">
              <a:rPr lang="en-US" smtClean="0"/>
              <a:t>1</a:t>
            </a:fld>
            <a:endParaRPr lang="en-US"/>
          </a:p>
        </p:txBody>
      </p:sp>
    </p:spTree>
    <p:extLst>
      <p:ext uri="{BB962C8B-B14F-4D97-AF65-F5344CB8AC3E}">
        <p14:creationId xmlns:p14="http://schemas.microsoft.com/office/powerpoint/2010/main" val="97218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5000"/>
              </a:lnSpc>
              <a:buFont typeface="Calibri" panose="020F0502020204030204" pitchFamily="34" charset="0"/>
              <a:buNone/>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When children can read sounds speedily, like this, </a:t>
            </a:r>
            <a:r>
              <a:rPr lang="en-US" sz="18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(show how speedily this needs to be)</a:t>
            </a: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understand Fred (m-a-t...mat) </a:t>
            </a:r>
            <a:r>
              <a:rPr lang="en-US" sz="18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(click),</a:t>
            </a: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they can decode words.</a:t>
            </a:r>
            <a:endParaRPr lang="en-GB" sz="1800">
              <a:effectLst/>
              <a:latin typeface="Calibri" panose="020F0502020204030204" pitchFamily="34" charset="0"/>
              <a:ea typeface="Times New Roman" panose="02020603050405020304" pitchFamily="18" charset="0"/>
            </a:endParaRPr>
          </a:p>
          <a:p>
            <a:pPr marL="0" marR="0" lvl="0" indent="0" algn="l" rtl="0">
              <a:spcBef>
                <a:spcPts val="0"/>
              </a:spcBef>
              <a:buSzPct val="25000"/>
              <a:buNone/>
            </a:pPr>
            <a:endParaRPr lang="en-US"/>
          </a:p>
          <a:p>
            <a:pPr marL="0" marR="0" lvl="0" indent="0" algn="l" rtl="0">
              <a:spcBef>
                <a:spcPts val="0"/>
              </a:spcBef>
              <a:buSzPct val="25000"/>
              <a:buNone/>
            </a:pPr>
            <a:endParaRPr lang="en-US"/>
          </a:p>
          <a:p>
            <a:pPr marL="0" marR="0" lvl="0" indent="0" algn="l" rtl="0">
              <a:spcBef>
                <a:spcPts val="0"/>
              </a:spcBef>
              <a:buSzPct val="25000"/>
              <a:buNone/>
            </a:pPr>
            <a:endParaRPr lang="en-US" sz="1200" b="0" i="0" u="none" strike="noStrike" cap="none">
              <a:solidFill>
                <a:schemeClr val="dk1"/>
              </a:solidFill>
              <a:latin typeface="+mn-lt"/>
              <a:ea typeface="Calibri"/>
              <a:cs typeface="Calibri"/>
              <a:sym typeface="Calibri"/>
            </a:endParaRPr>
          </a:p>
          <a:p>
            <a:pPr marL="0" marR="0" lvl="0" indent="0" algn="l" rtl="0">
              <a:spcBef>
                <a:spcPts val="0"/>
              </a:spcBef>
              <a:buSzPct val="25000"/>
              <a:buNone/>
            </a:pPr>
            <a:endParaRPr lang="en-US"/>
          </a:p>
          <a:p>
            <a:endParaRPr lang="en-US" baseline="0"/>
          </a:p>
        </p:txBody>
      </p:sp>
      <p:sp>
        <p:nvSpPr>
          <p:cNvPr id="4" name="Slide Number Placeholder 3"/>
          <p:cNvSpPr>
            <a:spLocks noGrp="1"/>
          </p:cNvSpPr>
          <p:nvPr>
            <p:ph type="sldNum" sz="quarter" idx="10"/>
          </p:nvPr>
        </p:nvSpPr>
        <p:spPr/>
        <p:txBody>
          <a:bodyPr/>
          <a:lstStyle/>
          <a:p>
            <a:fld id="{492E07CC-6AAD-1047-BB31-41E7C9B8EA12}" type="slidenum">
              <a:rPr lang="en-US" smtClean="0"/>
              <a:t>10</a:t>
            </a:fld>
            <a:endParaRPr lang="en-US"/>
          </a:p>
        </p:txBody>
      </p:sp>
    </p:spTree>
    <p:extLst>
      <p:ext uri="{BB962C8B-B14F-4D97-AF65-F5344CB8AC3E}">
        <p14:creationId xmlns:p14="http://schemas.microsoft.com/office/powerpoint/2010/main" val="2931861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Each week, we will send home film links to lessons that match the Set 1 sounds your child has been learning in school. </a:t>
            </a:r>
          </a:p>
          <a:p>
            <a:r>
              <a:rPr lang="en-GB" sz="120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Your child uses the Virtual Classroom in school.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r>
              <a:rPr lang="en-GB" sz="1200">
                <a:solidFill>
                  <a:srgbClr val="000000"/>
                </a:solidFill>
                <a:effectLst/>
                <a:latin typeface="Calibri Light" panose="020F0302020204030204" pitchFamily="34" charset="0"/>
                <a:ea typeface="Calibri" panose="020F0502020204030204" pitchFamily="34" charset="0"/>
              </a:rPr>
              <a:t>Children are familiar with the VC teachers – and interact with them as they would their own teacher.</a:t>
            </a:r>
            <a:r>
              <a:rPr lang="en-GB">
                <a:effectLst/>
              </a:rPr>
              <a:t> </a:t>
            </a:r>
            <a:endParaRPr lang="en-GB" sz="10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Watch these films with your child to help them to practise reading the sounds and writing the sounds.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Simply click the link and watch on a tablet or other device.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Let’s have a look at one of these films on the Virtual Classroom. </a:t>
            </a:r>
            <a:r>
              <a:rPr lang="en-GB" sz="1200" i="1" kern="1200">
                <a:solidFill>
                  <a:schemeClr val="tx1"/>
                </a:solidFill>
                <a:effectLst/>
                <a:latin typeface="+mn-lt"/>
                <a:ea typeface="+mn-ea"/>
                <a:cs typeface="+mn-cs"/>
              </a:rPr>
              <a:t>Play a Set 1 at home film from the virtual classroom.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81A61AF0-59CC-4D82-B182-5DFC7F9ACF1F}" type="slidenum">
              <a:rPr lang="en-GB" smtClean="0"/>
              <a:pPr>
                <a:defRPr/>
              </a:pPr>
              <a:t>11</a:t>
            </a:fld>
            <a:endParaRPr lang="en-GB"/>
          </a:p>
        </p:txBody>
      </p:sp>
    </p:spTree>
    <p:extLst>
      <p:ext uri="{BB962C8B-B14F-4D97-AF65-F5344CB8AC3E}">
        <p14:creationId xmlns:p14="http://schemas.microsoft.com/office/powerpoint/2010/main" val="373480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We will also send home links to these 1 minute pinny time and speed minutes films to help your child to practise reading sounds speedily.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81A61AF0-59CC-4D82-B182-5DFC7F9ACF1F}" type="slidenum">
              <a:rPr lang="en-GB" smtClean="0"/>
              <a:pPr>
                <a:defRPr/>
              </a:pPr>
              <a:t>12</a:t>
            </a:fld>
            <a:endParaRPr lang="en-GB"/>
          </a:p>
        </p:txBody>
      </p:sp>
    </p:spTree>
    <p:extLst>
      <p:ext uri="{BB962C8B-B14F-4D97-AF65-F5344CB8AC3E}">
        <p14:creationId xmlns:p14="http://schemas.microsoft.com/office/powerpoint/2010/main" val="268668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send you links to the films via email/ upload links to Google classroom/ Class Dojo etc.</a:t>
            </a:r>
          </a:p>
          <a:p>
            <a:r>
              <a:rPr lang="en-GB" sz="1800">
                <a:solidFill>
                  <a:srgbClr val="000000"/>
                </a:solidFill>
                <a:effectLst/>
                <a:latin typeface="Calibri Light" panose="020F0302020204030204" pitchFamily="34" charset="0"/>
                <a:ea typeface="Calibri" panose="020F0502020204030204" pitchFamily="34" charset="0"/>
              </a:rPr>
              <a:t>When you receive the link, simply click on it . . . and press play.</a:t>
            </a:r>
          </a:p>
          <a:p>
            <a:endParaRPr lang="en-GB" sz="1800">
              <a:solidFill>
                <a:srgbClr val="000000"/>
              </a:solidFill>
              <a:effectLst/>
              <a:latin typeface="Calibri Light" panose="020F0302020204030204" pitchFamily="34" charset="0"/>
            </a:endParaRPr>
          </a:p>
          <a:p>
            <a:pPr algn="just">
              <a:lnSpc>
                <a:spcPts val="1500"/>
              </a:lnSpc>
            </a:pPr>
            <a:endParaRPr lang="en-GB" sz="1200">
              <a:effectLst/>
              <a:latin typeface="Times New Roman" panose="02020603050405020304" pitchFamily="18" charset="0"/>
              <a:ea typeface="Times New Roman" panose="02020603050405020304" pitchFamily="18" charset="0"/>
            </a:endParaRPr>
          </a:p>
          <a:p>
            <a:pPr marL="342900" lvl="0" indent="-342900" algn="l">
              <a:lnSpc>
                <a:spcPts val="1500"/>
              </a:lnSpc>
              <a:buFont typeface="+mj-lt"/>
              <a:buAutoNum type="arabicPeriod"/>
            </a:pPr>
            <a:r>
              <a:rPr lang="en-GB" sz="1200">
                <a:solidFill>
                  <a:srgbClr val="000000"/>
                </a:solidFill>
                <a:effectLst/>
                <a:latin typeface="Calibri" panose="020F0502020204030204" pitchFamily="34" charset="0"/>
                <a:ea typeface="Calibri" panose="020F0502020204030204" pitchFamily="34" charset="0"/>
              </a:rPr>
              <a:t>Set aside 10 minutes to watch a film with your child each day.</a:t>
            </a:r>
            <a:endParaRPr lang="en-GB" sz="1200">
              <a:effectLst/>
              <a:latin typeface="Times New Roman" panose="02020603050405020304" pitchFamily="18" charset="0"/>
              <a:ea typeface="Times New Roman" panose="02020603050405020304" pitchFamily="18" charset="0"/>
            </a:endParaRPr>
          </a:p>
          <a:p>
            <a:pPr marL="342900" lvl="0" indent="-342900" algn="l">
              <a:lnSpc>
                <a:spcPts val="1500"/>
              </a:lnSpc>
              <a:buFont typeface="+mj-lt"/>
              <a:buAutoNum type="arabicPeriod"/>
            </a:pPr>
            <a:r>
              <a:rPr lang="en-GB" sz="1200">
                <a:solidFill>
                  <a:srgbClr val="000000"/>
                </a:solidFill>
                <a:effectLst/>
                <a:latin typeface="Calibri" panose="020F0502020204030204" pitchFamily="34" charset="0"/>
                <a:ea typeface="Calibri" panose="020F0502020204030204" pitchFamily="34" charset="0"/>
              </a:rPr>
              <a:t>Find a quiet space for your child to watch the film on a laptop or tablet.</a:t>
            </a:r>
            <a:endParaRPr lang="en-GB" sz="1200">
              <a:effectLst/>
              <a:latin typeface="Times New Roman" panose="02020603050405020304" pitchFamily="18" charset="0"/>
              <a:ea typeface="Times New Roman" panose="02020603050405020304" pitchFamily="18" charset="0"/>
            </a:endParaRPr>
          </a:p>
          <a:p>
            <a:pPr marL="342900" lvl="0" indent="-342900" algn="l">
              <a:lnSpc>
                <a:spcPts val="1500"/>
              </a:lnSpc>
              <a:buFont typeface="+mj-lt"/>
              <a:buAutoNum type="arabicPeriod"/>
            </a:pPr>
            <a:r>
              <a:rPr lang="en-GB" sz="1200">
                <a:solidFill>
                  <a:srgbClr val="000000"/>
                </a:solidFill>
                <a:effectLst/>
                <a:latin typeface="Calibri" panose="020F0502020204030204" pitchFamily="34" charset="0"/>
                <a:ea typeface="Calibri" panose="020F0502020204030204" pitchFamily="34" charset="0"/>
              </a:rPr>
              <a:t>Praise your child as they join in with the lesson – make it fun!</a:t>
            </a:r>
          </a:p>
          <a:p>
            <a:pPr marL="342900" lvl="0" indent="-342900" algn="l">
              <a:lnSpc>
                <a:spcPts val="1500"/>
              </a:lnSpc>
              <a:buFont typeface="+mj-lt"/>
              <a:buAutoNum type="arabicPeriod"/>
            </a:pPr>
            <a:endParaRPr lang="en-GB" sz="1200">
              <a:solidFill>
                <a:srgbClr val="000000"/>
              </a:solidFill>
              <a:effectLst/>
              <a:latin typeface="Calibri" panose="020F0502020204030204" pitchFamily="34" charset="0"/>
              <a:ea typeface="Times New Roman" panose="02020603050405020304" pitchFamily="18" charset="0"/>
            </a:endParaRPr>
          </a:p>
          <a:p>
            <a:pPr marL="0" marR="0" lvl="0" indent="0" algn="l" defTabSz="457200" rtl="0" eaLnBrk="1" fontAlgn="auto" latinLnBrk="0" hangingPunct="1">
              <a:lnSpc>
                <a:spcPts val="1500"/>
              </a:lnSpc>
              <a:spcBef>
                <a:spcPts val="0"/>
              </a:spcBef>
              <a:spcAft>
                <a:spcPts val="0"/>
              </a:spcAft>
              <a:buClrTx/>
              <a:buSzTx/>
              <a:buFont typeface="+mj-lt"/>
              <a:buNone/>
              <a:tabLst/>
              <a:defRPr/>
            </a:pPr>
            <a:r>
              <a:rPr lang="en-GB" sz="1200">
                <a:solidFill>
                  <a:srgbClr val="000000"/>
                </a:solidFill>
                <a:effectLst/>
                <a:latin typeface="Calibri Light" panose="020F0302020204030204" pitchFamily="34" charset="0"/>
                <a:ea typeface="Calibri" panose="020F0502020204030204" pitchFamily="34" charset="0"/>
              </a:rPr>
              <a:t>The more they practise using these films, the quicker they’ll learn to read.</a:t>
            </a:r>
            <a:r>
              <a:rPr lang="en-GB">
                <a:effectLst/>
              </a:rPr>
              <a:t> </a:t>
            </a:r>
            <a:endParaRPr lang="en-GB" sz="1000" kern="1200">
              <a:solidFill>
                <a:schemeClr val="tx1"/>
              </a:solidFill>
              <a:effectLst/>
              <a:latin typeface="+mn-lt"/>
              <a:ea typeface="+mn-ea"/>
              <a:cs typeface="+mn-cs"/>
            </a:endParaRPr>
          </a:p>
          <a:p>
            <a:pPr marL="342900" lvl="0" indent="-342900" algn="l">
              <a:lnSpc>
                <a:spcPts val="1500"/>
              </a:lnSpc>
              <a:buFont typeface="+mj-lt"/>
              <a:buAutoNum type="arabicPeriod"/>
            </a:pPr>
            <a:endParaRPr lang="en-GB" sz="1200">
              <a:effectLst/>
              <a:latin typeface="Times New Roman" panose="02020603050405020304" pitchFamily="18" charset="0"/>
              <a:ea typeface="Times New Roman" panose="02020603050405020304" pitchFamily="18" charset="0"/>
            </a:endParaRPr>
          </a:p>
          <a:p>
            <a:pPr algn="just">
              <a:lnSpc>
                <a:spcPts val="1500"/>
              </a:lnSpc>
            </a:pPr>
            <a:r>
              <a:rPr lang="en-GB" sz="1200">
                <a:solidFill>
                  <a:srgbClr val="000000"/>
                </a:solidFill>
                <a:effectLst/>
                <a:latin typeface="Calibri" panose="020F0502020204030204" pitchFamily="34" charset="0"/>
                <a:ea typeface="Times New Roman" panose="02020603050405020304" pitchFamily="18" charset="0"/>
              </a:rPr>
              <a:t>  </a:t>
            </a:r>
            <a:endParaRPr lang="en-US"/>
          </a:p>
        </p:txBody>
      </p:sp>
      <p:sp>
        <p:nvSpPr>
          <p:cNvPr id="4" name="Slide Number Placeholder 3"/>
          <p:cNvSpPr>
            <a:spLocks noGrp="1"/>
          </p:cNvSpPr>
          <p:nvPr>
            <p:ph type="sldNum" sz="quarter" idx="5"/>
          </p:nvPr>
        </p:nvSpPr>
        <p:spPr/>
        <p:txBody>
          <a:bodyPr/>
          <a:lstStyle/>
          <a:p>
            <a:fld id="{AC167F53-BA33-7E40-958D-01A6607E9B7A}" type="slidenum">
              <a:rPr lang="en-US" smtClean="0"/>
              <a:t>13</a:t>
            </a:fld>
            <a:endParaRPr lang="en-US"/>
          </a:p>
        </p:txBody>
      </p:sp>
    </p:spTree>
    <p:extLst>
      <p:ext uri="{BB962C8B-B14F-4D97-AF65-F5344CB8AC3E}">
        <p14:creationId xmlns:p14="http://schemas.microsoft.com/office/powerpoint/2010/main" val="1261922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kern="1200">
                <a:solidFill>
                  <a:schemeClr val="tx1"/>
                </a:solidFill>
                <a:effectLst/>
                <a:latin typeface="Times New Roman" panose="02020603050405020304" pitchFamily="18" charset="0"/>
                <a:ea typeface="+mn-ea"/>
                <a:cs typeface="+mn-cs"/>
              </a:rPr>
              <a:t>Discuss the one that is applicable to your school: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000" kern="1200">
              <a:solidFill>
                <a:schemeClr val="tx1"/>
              </a:solidFill>
              <a:effectLst/>
              <a:latin typeface="Times New Roman" panose="02020603050405020304" pitchFamily="18" charset="0"/>
              <a:ea typeface="+mn-ea"/>
              <a:cs typeface="+mn-cs"/>
            </a:endParaRPr>
          </a:p>
          <a:p>
            <a:pPr>
              <a:lnSpc>
                <a:spcPct val="115000"/>
              </a:lnSpc>
              <a:spcAft>
                <a:spcPts val="100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Your child will also bring home a My Set 1 Speed Sounds books</a:t>
            </a:r>
            <a:r>
              <a:rPr lang="en-US" sz="1200" i="1">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to </a:t>
            </a:r>
            <a:r>
              <a:rPr lang="en-US" sz="120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practise</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 reading and writing the Set 1 sounds </a:t>
            </a:r>
          </a:p>
          <a:p>
            <a:pPr>
              <a:lnSpc>
                <a:spcPct val="115000"/>
              </a:lnSpc>
              <a:spcAft>
                <a:spcPts val="1000"/>
              </a:spcAft>
            </a:pP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There are instructions for you inside cover of the book.</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1200" b="1">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1000"/>
              </a:spcAft>
            </a:pPr>
            <a:r>
              <a:rPr lang="en-GB"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Each week, your child will bring home the Speed Sounds cards they have been taught to practise reading sounds speedily.</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kern="1200">
              <a:solidFill>
                <a:schemeClr val="tx1"/>
              </a:solidFill>
              <a:effectLst/>
              <a:latin typeface="+mn-lt"/>
              <a:ea typeface="+mn-ea"/>
              <a:cs typeface="+mn-cs"/>
            </a:endParaRPr>
          </a:p>
          <a:p>
            <a:r>
              <a:rPr lang="en-US" sz="1000" kern="1200">
                <a:solidFill>
                  <a:schemeClr val="tx1"/>
                </a:solidFill>
                <a:effectLst/>
                <a:latin typeface="+mn-lt"/>
                <a:ea typeface="+mn-ea"/>
                <a:cs typeface="+mn-cs"/>
              </a:rPr>
              <a:t>You can purchase Set 1 flashcards or My Reading and Writing Kit ages 3-5 early sounds and blending to support your child with Set 1 sounds at home if you wish.</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AC167F53-BA33-7E40-958D-01A6607E9B7A}" type="slidenum">
              <a:rPr lang="en-US" smtClean="0"/>
              <a:t>14</a:t>
            </a:fld>
            <a:endParaRPr lang="en-US"/>
          </a:p>
        </p:txBody>
      </p:sp>
    </p:spTree>
    <p:extLst>
      <p:ext uri="{BB962C8B-B14F-4D97-AF65-F5344CB8AC3E}">
        <p14:creationId xmlns:p14="http://schemas.microsoft.com/office/powerpoint/2010/main" val="2281819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Alongside learning to read each sound, children use a handwriting phrase linked to the picture mnemonic to learn to form each letter correctly.</a:t>
            </a:r>
          </a:p>
          <a:p>
            <a:endParaRPr lang="en-US"/>
          </a:p>
          <a:p>
            <a:r>
              <a:rPr lang="en-US"/>
              <a:t>e.g. down Maisie, and over the mountains.</a:t>
            </a:r>
          </a:p>
          <a:p>
            <a:endParaRPr lang="en-US"/>
          </a:p>
          <a:p>
            <a:r>
              <a:rPr lang="en-US"/>
              <a:t>Use these handwriting phrases when </a:t>
            </a:r>
            <a:r>
              <a:rPr lang="en-US" err="1"/>
              <a:t>practising</a:t>
            </a:r>
            <a:r>
              <a:rPr lang="en-US"/>
              <a:t> writing at home with your child.</a:t>
            </a:r>
          </a:p>
          <a:p>
            <a:endParaRPr lang="en-US"/>
          </a:p>
          <a:p>
            <a:r>
              <a:rPr lang="en-US"/>
              <a:t>Avoid using these to read the sound.</a:t>
            </a:r>
          </a:p>
          <a:p>
            <a:endParaRPr lang="en-US"/>
          </a:p>
          <a:p>
            <a:r>
              <a:rPr lang="en-US"/>
              <a:t>I will give you a handout of these handwriting phrases when you leave today.</a:t>
            </a:r>
          </a:p>
        </p:txBody>
      </p:sp>
      <p:sp>
        <p:nvSpPr>
          <p:cNvPr id="4" name="Slide Number Placeholder 3"/>
          <p:cNvSpPr>
            <a:spLocks noGrp="1"/>
          </p:cNvSpPr>
          <p:nvPr>
            <p:ph type="sldNum" sz="quarter" idx="5"/>
          </p:nvPr>
        </p:nvSpPr>
        <p:spPr/>
        <p:txBody>
          <a:bodyPr/>
          <a:lstStyle/>
          <a:p>
            <a:fld id="{AC167F53-BA33-7E40-958D-01A6607E9B7A}" type="slidenum">
              <a:rPr lang="en-US" smtClean="0"/>
              <a:t>15</a:t>
            </a:fld>
            <a:endParaRPr lang="en-US"/>
          </a:p>
        </p:txBody>
      </p:sp>
    </p:spTree>
    <p:extLst>
      <p:ext uri="{BB962C8B-B14F-4D97-AF65-F5344CB8AC3E}">
        <p14:creationId xmlns:p14="http://schemas.microsoft.com/office/powerpoint/2010/main" val="890723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Watch these video tutorials on the Ruth </a:t>
            </a:r>
            <a:r>
              <a:rPr lang="en-US" err="1"/>
              <a:t>Miskin</a:t>
            </a:r>
            <a:r>
              <a:rPr lang="en-US"/>
              <a:t> website to help you to </a:t>
            </a:r>
            <a:r>
              <a:rPr lang="en-US" err="1"/>
              <a:t>practise</a:t>
            </a:r>
            <a:r>
              <a:rPr lang="en-US"/>
              <a:t> reading and writing with your child at home: </a:t>
            </a:r>
          </a:p>
          <a:p>
            <a:endParaRPr lang="en-US"/>
          </a:p>
          <a:p>
            <a:r>
              <a:rPr lang="en-US"/>
              <a:t>The frieze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t>reading the stretchy sounds with your child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t>reading the bouncy sounds with your child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t>Handwriting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I will also give you a copy of the </a:t>
            </a:r>
            <a:r>
              <a:rPr lang="en-US" baseline="0"/>
              <a:t>‘Reading at Home Booklet 1’.</a:t>
            </a:r>
            <a:endParaRPr lang="en-US"/>
          </a:p>
          <a:p>
            <a:endParaRPr lang="en-US"/>
          </a:p>
        </p:txBody>
      </p:sp>
      <p:sp>
        <p:nvSpPr>
          <p:cNvPr id="4" name="Slide Number Placeholder 3"/>
          <p:cNvSpPr>
            <a:spLocks noGrp="1"/>
          </p:cNvSpPr>
          <p:nvPr>
            <p:ph type="sldNum" sz="quarter" idx="5"/>
          </p:nvPr>
        </p:nvSpPr>
        <p:spPr/>
        <p:txBody>
          <a:bodyPr/>
          <a:lstStyle/>
          <a:p>
            <a:fld id="{AC167F53-BA33-7E40-958D-01A6607E9B7A}" type="slidenum">
              <a:rPr lang="en-US" smtClean="0"/>
              <a:t>16</a:t>
            </a:fld>
            <a:endParaRPr lang="en-US"/>
          </a:p>
        </p:txBody>
      </p:sp>
    </p:spTree>
    <p:extLst>
      <p:ext uri="{BB962C8B-B14F-4D97-AF65-F5344CB8AC3E}">
        <p14:creationId xmlns:p14="http://schemas.microsoft.com/office/powerpoint/2010/main" val="2154367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 Use pure sounds rather than letter names.</a:t>
            </a:r>
          </a:p>
          <a:p>
            <a:r>
              <a:rPr lang="en-GB"/>
              <a:t>2. Teach the picture names.</a:t>
            </a:r>
          </a:p>
          <a:p>
            <a:r>
              <a:rPr lang="en-GB"/>
              <a:t>3. Practise reading sounds speedily.</a:t>
            </a:r>
          </a:p>
          <a:p>
            <a:pPr marL="0" marR="0" lvl="0" indent="0" algn="l" defTabSz="457200" rtl="0" eaLnBrk="1" fontAlgn="auto" latinLnBrk="0" hangingPunct="1">
              <a:lnSpc>
                <a:spcPct val="100000"/>
              </a:lnSpc>
              <a:spcBef>
                <a:spcPts val="0"/>
              </a:spcBef>
              <a:spcAft>
                <a:spcPts val="0"/>
              </a:spcAft>
              <a:buClrTx/>
              <a:buSzTx/>
              <a:buFontTx/>
              <a:buNone/>
              <a:tabLst/>
              <a:defRPr/>
            </a:pPr>
            <a:r>
              <a:rPr lang="en-GB"/>
              <a:t>4. Watch the Virtual Classroom films together.</a:t>
            </a:r>
          </a:p>
          <a:p>
            <a:r>
              <a:rPr lang="en-GB"/>
              <a:t>5. Use the handwriting phrases to practise writing.</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C167F53-BA33-7E40-958D-01A6607E9B7A}" type="slidenum">
              <a:rPr lang="en-US" smtClean="0"/>
              <a:t>17</a:t>
            </a:fld>
            <a:endParaRPr lang="en-US"/>
          </a:p>
        </p:txBody>
      </p:sp>
    </p:spTree>
    <p:extLst>
      <p:ext uri="{BB962C8B-B14F-4D97-AF65-F5344CB8AC3E}">
        <p14:creationId xmlns:p14="http://schemas.microsoft.com/office/powerpoint/2010/main" val="387875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2E07CC-6AAD-1047-BB31-41E7C9B8EA12}" type="slidenum">
              <a:rPr lang="en-US" smtClean="0"/>
              <a:t>18</a:t>
            </a:fld>
            <a:endParaRPr lang="en-US"/>
          </a:p>
        </p:txBody>
      </p:sp>
    </p:spTree>
    <p:extLst>
      <p:ext uri="{BB962C8B-B14F-4D97-AF65-F5344CB8AC3E}">
        <p14:creationId xmlns:p14="http://schemas.microsoft.com/office/powerpoint/2010/main" val="2166275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Remember that all parents have the power to change outcomes for their children.</a:t>
            </a:r>
            <a:endParaRPr lang="en-US">
              <a:solidFill>
                <a:srgbClr val="FF0000"/>
              </a:solidFill>
            </a:endParaRPr>
          </a:p>
          <a:p>
            <a:endParaRPr lang="en-US" baseline="0"/>
          </a:p>
          <a:p>
            <a:endParaRPr lang="en-US" baseline="0"/>
          </a:p>
        </p:txBody>
      </p:sp>
      <p:sp>
        <p:nvSpPr>
          <p:cNvPr id="4" name="Slide Number Placeholder 3"/>
          <p:cNvSpPr>
            <a:spLocks noGrp="1"/>
          </p:cNvSpPr>
          <p:nvPr>
            <p:ph type="sldNum" sz="quarter" idx="10"/>
          </p:nvPr>
        </p:nvSpPr>
        <p:spPr/>
        <p:txBody>
          <a:bodyPr/>
          <a:lstStyle/>
          <a:p>
            <a:fld id="{5F10C2BD-ABBD-1C45-BDAB-44A2829FA136}" type="slidenum">
              <a:rPr lang="en-US" smtClean="0"/>
              <a:t>19</a:t>
            </a:fld>
            <a:endParaRPr lang="en-US"/>
          </a:p>
        </p:txBody>
      </p:sp>
    </p:spTree>
    <p:extLst>
      <p:ext uri="{BB962C8B-B14F-4D97-AF65-F5344CB8AC3E}">
        <p14:creationId xmlns:p14="http://schemas.microsoft.com/office/powerpoint/2010/main" val="2638152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a:t>Read quote.</a:t>
            </a:r>
          </a:p>
          <a:p>
            <a:endParaRPr lang="en-US" i="1" baseline="0"/>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a:effectLst/>
                <a:latin typeface="Calibri" panose="020F0502020204030204" pitchFamily="34" charset="0"/>
                <a:ea typeface="Calibri" panose="020F0502020204030204" pitchFamily="34" charset="0"/>
                <a:cs typeface="Calibri" panose="020F0502020204030204" pitchFamily="34" charset="0"/>
              </a:rPr>
              <a:t>We want every Reception child to feel successful and</a:t>
            </a:r>
            <a:r>
              <a:rPr lang="en-GB" sz="1200" b="1">
                <a:effectLst/>
                <a:latin typeface="Calibri" panose="020F0502020204030204" pitchFamily="34" charset="0"/>
                <a:ea typeface="Calibri" panose="020F0502020204030204" pitchFamily="34" charset="0"/>
                <a:cs typeface="Calibri" panose="020F0502020204030204" pitchFamily="34" charset="0"/>
              </a:rPr>
              <a:t> know</a:t>
            </a:r>
            <a:r>
              <a:rPr lang="en-GB" sz="1200">
                <a:effectLst/>
                <a:latin typeface="Calibri" panose="020F0502020204030204" pitchFamily="34" charset="0"/>
                <a:ea typeface="Calibri" panose="020F0502020204030204" pitchFamily="34" charset="0"/>
                <a:cs typeface="Calibri" panose="020F0502020204030204" pitchFamily="34" charset="0"/>
              </a:rPr>
              <a:t> that they can achieve at school right from the start.</a:t>
            </a:r>
            <a:endParaRPr lang="en-GB" sz="1200" i="0" baseline="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i="0" baseline="0">
                <a:effectLst/>
                <a:latin typeface="Calibri" panose="020F0502020204030204" pitchFamily="34" charset="0"/>
                <a:cs typeface="Arial" panose="020B0604020202020204" pitchFamily="34" charset="0"/>
              </a:rPr>
              <a:t>This means teaching them to read as early as possible.</a:t>
            </a:r>
            <a:endParaRPr lang="en-US" i="1" baseline="0"/>
          </a:p>
          <a:p>
            <a:endParaRPr lang="en-US" i="1" baseline="0"/>
          </a:p>
          <a:p>
            <a:r>
              <a:rPr lang="en-US" i="0" baseline="0"/>
              <a:t>Today I will explain how your child will learn to read using the Read Write Inc. Phonics </a:t>
            </a:r>
            <a:r>
              <a:rPr lang="en-US" i="0" baseline="0" err="1"/>
              <a:t>programme</a:t>
            </a:r>
            <a:r>
              <a:rPr lang="en-US" i="0" baseline="0"/>
              <a:t>.</a:t>
            </a:r>
          </a:p>
          <a:p>
            <a:endParaRPr lang="en-US" i="0" baseline="0"/>
          </a:p>
          <a:p>
            <a:endParaRPr lang="en-US" i="0" baseline="0"/>
          </a:p>
        </p:txBody>
      </p:sp>
      <p:sp>
        <p:nvSpPr>
          <p:cNvPr id="4" name="Slide Number Placeholder 3"/>
          <p:cNvSpPr>
            <a:spLocks noGrp="1"/>
          </p:cNvSpPr>
          <p:nvPr>
            <p:ph type="sldNum" sz="quarter" idx="10"/>
          </p:nvPr>
        </p:nvSpPr>
        <p:spPr/>
        <p:txBody>
          <a:bodyPr/>
          <a:lstStyle/>
          <a:p>
            <a:fld id="{5F10C2BD-ABBD-1C45-BDAB-44A2829FA136}" type="slidenum">
              <a:rPr lang="en-US" smtClean="0"/>
              <a:t>2</a:t>
            </a:fld>
            <a:endParaRPr lang="en-US"/>
          </a:p>
        </p:txBody>
      </p:sp>
    </p:spTree>
    <p:extLst>
      <p:ext uri="{BB962C8B-B14F-4D97-AF65-F5344CB8AC3E}">
        <p14:creationId xmlns:p14="http://schemas.microsoft.com/office/powerpoint/2010/main" val="1788928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kern="1200">
                <a:solidFill>
                  <a:schemeClr val="tx1"/>
                </a:solidFill>
                <a:effectLst/>
                <a:latin typeface="+mn-lt"/>
                <a:ea typeface="+mn-ea"/>
                <a:cs typeface="+mn-cs"/>
              </a:rPr>
              <a:t>All words are made up of individual </a:t>
            </a:r>
            <a:r>
              <a:rPr lang="en-US" sz="1200" b="1" kern="1200">
                <a:solidFill>
                  <a:schemeClr val="tx1"/>
                </a:solidFill>
                <a:effectLst/>
                <a:latin typeface="+mn-lt"/>
                <a:ea typeface="+mn-ea"/>
                <a:cs typeface="+mn-cs"/>
              </a:rPr>
              <a:t>sounds. </a:t>
            </a:r>
            <a:r>
              <a:rPr lang="en-US" sz="1200" kern="1200">
                <a:solidFill>
                  <a:schemeClr val="tx1"/>
                </a:solidFill>
                <a:effectLst/>
                <a:latin typeface="+mn-lt"/>
                <a:ea typeface="+mn-ea"/>
                <a:cs typeface="+mn-cs"/>
              </a:rPr>
              <a:t>These sounds are blended together to form words.</a:t>
            </a:r>
          </a:p>
          <a:p>
            <a:pPr marL="0" marR="0" lvl="0" indent="0" algn="l" rtl="0">
              <a:spcBef>
                <a:spcPts val="0"/>
              </a:spcBef>
              <a:buSzPct val="25000"/>
              <a:buNone/>
            </a:pPr>
            <a:r>
              <a:rPr lang="en-US" sz="1200" b="0" i="0" u="none" strike="noStrike" cap="none">
                <a:solidFill>
                  <a:schemeClr val="dk1"/>
                </a:solidFill>
                <a:latin typeface="+mn-lt"/>
                <a:ea typeface="Calibri"/>
                <a:cs typeface="Calibri"/>
                <a:sym typeface="Calibri"/>
              </a:rPr>
              <a:t>e.g.</a:t>
            </a:r>
            <a:r>
              <a:rPr lang="en-US" sz="1200" b="0" i="0" u="none" strike="noStrike" cap="none" baseline="0">
                <a:solidFill>
                  <a:schemeClr val="dk1"/>
                </a:solidFill>
                <a:latin typeface="+mn-lt"/>
                <a:ea typeface="Calibri"/>
                <a:cs typeface="Calibri"/>
                <a:sym typeface="Calibri"/>
              </a:rPr>
              <a:t> i</a:t>
            </a:r>
            <a:r>
              <a:rPr lang="en-US" sz="1200" b="0" i="0" u="none" strike="noStrike" cap="none">
                <a:solidFill>
                  <a:schemeClr val="dk1"/>
                </a:solidFill>
                <a:latin typeface="+mn-lt"/>
                <a:ea typeface="Calibri"/>
                <a:cs typeface="Calibri"/>
                <a:sym typeface="Calibri"/>
              </a:rPr>
              <a:t>n </a:t>
            </a:r>
            <a:r>
              <a:rPr lang="en-US"/>
              <a:t>‘mat’ we have the sounds ‘m’, ‘a’, ‘t’, ship – ‘</a:t>
            </a:r>
            <a:r>
              <a:rPr lang="en-US" err="1"/>
              <a:t>sh</a:t>
            </a:r>
            <a:r>
              <a:rPr lang="en-US"/>
              <a:t>’, ‘</a:t>
            </a:r>
            <a:r>
              <a:rPr lang="en-US" err="1"/>
              <a:t>i</a:t>
            </a:r>
            <a:r>
              <a:rPr lang="en-US"/>
              <a:t>’, ‘p’.</a:t>
            </a:r>
          </a:p>
          <a:p>
            <a:pPr marL="0" marR="0" lvl="0" indent="0" algn="l" rtl="0">
              <a:spcBef>
                <a:spcPts val="0"/>
              </a:spcBef>
              <a:buSzPct val="25000"/>
              <a:buNone/>
            </a:pPr>
            <a:endParaRPr lang="en-US" sz="1200" b="0" i="1" u="none" strike="noStrike" cap="none">
              <a:solidFill>
                <a:schemeClr val="dk1"/>
              </a:solidFill>
              <a:latin typeface="+mn-lt"/>
              <a:ea typeface="Calibri"/>
              <a:cs typeface="Calibri"/>
              <a:sym typeface="Calibri"/>
            </a:endParaRPr>
          </a:p>
          <a:p>
            <a:pPr marL="0" marR="0" lvl="0" indent="0" algn="l" rtl="0">
              <a:spcBef>
                <a:spcPts val="0"/>
              </a:spcBef>
              <a:buSzPct val="25000"/>
              <a:buNone/>
            </a:pPr>
            <a:r>
              <a:rPr lang="en-US" sz="1200" b="0" i="1" u="none" strike="noStrike" cap="none">
                <a:solidFill>
                  <a:schemeClr val="dk1"/>
                </a:solidFill>
                <a:latin typeface="+mn-lt"/>
                <a:ea typeface="Calibri"/>
                <a:cs typeface="Calibri"/>
                <a:sym typeface="Calibri"/>
              </a:rPr>
              <a:t>Click </a:t>
            </a:r>
            <a:r>
              <a:rPr lang="en-US" sz="1200" b="0" i="0" u="none" strike="noStrike" cap="none">
                <a:solidFill>
                  <a:schemeClr val="dk1"/>
                </a:solidFill>
                <a:latin typeface="+mn-lt"/>
                <a:ea typeface="Calibri"/>
                <a:cs typeface="Calibri"/>
                <a:sym typeface="Calibri"/>
              </a:rPr>
              <a:t>A grapheme is another name for the letters we use to write the sound. It’s spelling of a sound on the page. </a:t>
            </a:r>
            <a:endParaRPr lang="en-US" i="1"/>
          </a:p>
          <a:p>
            <a:pPr marL="0" marR="0" lvl="0" indent="0" algn="l" rtl="0">
              <a:spcBef>
                <a:spcPts val="0"/>
              </a:spcBef>
              <a:buSzPct val="25000"/>
              <a:buNone/>
            </a:pPr>
            <a:endParaRPr lang="en-US"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Using phonics, children learn to read by saying each sound and blending them to read a word.</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Children learn to spell by segmenting a word into sounds and writing the matching graphemes.</a:t>
            </a:r>
          </a:p>
          <a:p>
            <a:pPr marL="0" marR="0" lvl="0" indent="0" algn="l" rtl="0">
              <a:spcBef>
                <a:spcPts val="0"/>
              </a:spcBef>
              <a:buSzPct val="25000"/>
              <a:buNone/>
            </a:pPr>
            <a:endParaRPr lang="en-US" sz="1200" b="0" i="0" u="none" strike="noStrike" kern="1200" cap="none">
              <a:solidFill>
                <a:schemeClr val="dk1"/>
              </a:solidFill>
              <a:effectLst/>
              <a:latin typeface="Calibri"/>
              <a:ea typeface="+mn-ea"/>
              <a:cs typeface="Calibri"/>
              <a:sym typeface="Calibri"/>
            </a:endParaRPr>
          </a:p>
          <a:p>
            <a:pPr marL="0" marR="0" lvl="0" indent="0" algn="l" rtl="0">
              <a:spcBef>
                <a:spcPts val="0"/>
              </a:spcBef>
              <a:buSzPct val="25000"/>
              <a:buNone/>
            </a:pPr>
            <a:r>
              <a:rPr lang="en-US" sz="1200" kern="1200">
                <a:solidFill>
                  <a:schemeClr val="tx1"/>
                </a:solidFill>
                <a:effectLst/>
                <a:latin typeface="+mn-lt"/>
                <a:ea typeface="+mn-ea"/>
                <a:cs typeface="+mn-cs"/>
              </a:rPr>
              <a:t>The National Curriculum ensures that all children are taught Phonics systematically.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t>This gives your children the tools to read any word, for example </a:t>
            </a:r>
            <a:r>
              <a:rPr lang="en-GB" sz="1200" i="1">
                <a:solidFill>
                  <a:schemeClr val="tx2"/>
                </a:solidFill>
              </a:rPr>
              <a:t>demonstrate, containing, roamed, trivial, injured, whimper.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p:txBody>
      </p:sp>
      <p:sp>
        <p:nvSpPr>
          <p:cNvPr id="231" name="Shape 2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7302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a:solidFill>
                  <a:schemeClr val="tx1"/>
                </a:solidFill>
                <a:effectLst/>
                <a:latin typeface="+mn-lt"/>
                <a:ea typeface="+mn-ea"/>
                <a:cs typeface="+mn-cs"/>
              </a:rPr>
              <a:t>We use 44 sounds to make all the words in the English language.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This means we’ve got a problem. </a:t>
            </a:r>
            <a:br>
              <a:rPr lang="en-US" sz="1200" kern="1200">
                <a:solidFill>
                  <a:schemeClr val="tx1"/>
                </a:solidFill>
                <a:effectLst/>
                <a:latin typeface="+mn-lt"/>
                <a:ea typeface="+mn-ea"/>
                <a:cs typeface="+mn-cs"/>
              </a:rPr>
            </a:br>
            <a:r>
              <a:rPr lang="en-US" sz="1200" i="1" kern="1200">
                <a:solidFill>
                  <a:schemeClr val="tx1"/>
                </a:solidFill>
                <a:effectLst/>
                <a:latin typeface="+mn-lt"/>
                <a:ea typeface="+mn-ea"/>
                <a:cs typeface="+mn-cs"/>
              </a:rPr>
              <a:t>Click. </a:t>
            </a:r>
            <a:r>
              <a:rPr lang="en-US" sz="1200" kern="1200">
                <a:solidFill>
                  <a:schemeClr val="tx1"/>
                </a:solidFill>
                <a:effectLst/>
                <a:latin typeface="+mn-lt"/>
                <a:ea typeface="+mn-ea"/>
                <a:cs typeface="+mn-cs"/>
              </a:rPr>
              <a:t>We’ve got 44 sounds and only 26 letters.</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endParaRPr lang="en-US" sz="1200" kern="12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a:solidFill>
                  <a:schemeClr val="tx1"/>
                </a:solidFill>
                <a:effectLst/>
                <a:latin typeface="+mn-lt"/>
                <a:ea typeface="+mn-ea"/>
                <a:cs typeface="+mn-cs"/>
              </a:rPr>
              <a:t>The 26 letters work singly, in pairs and sometimes in threes to represent one sound.</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a:latin typeface="Times New Roman"/>
                <a:ea typeface="Times New Roman"/>
                <a:cs typeface="Times New Roman"/>
                <a:sym typeface="Times New Roman"/>
              </a:rPr>
              <a:t>We have to </a:t>
            </a:r>
            <a:r>
              <a:rPr lang="en-US" sz="1200" b="0" i="0" u="none" strike="noStrike" cap="none">
                <a:solidFill>
                  <a:schemeClr val="dk1"/>
                </a:solidFill>
                <a:latin typeface="Times New Roman"/>
                <a:ea typeface="Times New Roman"/>
                <a:cs typeface="Times New Roman"/>
                <a:sym typeface="Times New Roman"/>
              </a:rPr>
              <a:t>group letter</a:t>
            </a:r>
            <a:r>
              <a:rPr lang="en-US">
                <a:latin typeface="Times New Roman"/>
                <a:ea typeface="Times New Roman"/>
                <a:cs typeface="Times New Roman"/>
                <a:sym typeface="Times New Roman"/>
              </a:rPr>
              <a:t>s together to write some sounds e.g. ‘</a:t>
            </a:r>
            <a:r>
              <a:rPr lang="en-US" err="1">
                <a:latin typeface="Times New Roman"/>
                <a:ea typeface="Times New Roman"/>
                <a:cs typeface="Times New Roman"/>
                <a:sym typeface="Times New Roman"/>
              </a:rPr>
              <a:t>igh</a:t>
            </a:r>
            <a:r>
              <a:rPr lang="en-US">
                <a:latin typeface="Times New Roman"/>
                <a:ea typeface="Times New Roman"/>
                <a:cs typeface="Times New Roman"/>
                <a:sym typeface="Times New Roman"/>
              </a:rPr>
              <a:t>’, ‘air’.</a:t>
            </a:r>
            <a:endParaRPr lang="en-GB" sz="1200" kern="120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ct val="25000"/>
              <a:buFont typeface="Times New Roman"/>
              <a:buNone/>
            </a:pPr>
            <a:endParaRPr lang="en-US" sz="12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Times New Roman"/>
              <a:buNone/>
            </a:pPr>
            <a:r>
              <a:rPr lang="en-US" sz="1200" b="0" i="0" u="none" strike="noStrike" cap="none">
                <a:solidFill>
                  <a:schemeClr val="dk1"/>
                </a:solidFill>
                <a:latin typeface="Times New Roman"/>
                <a:ea typeface="Times New Roman"/>
                <a:cs typeface="Times New Roman"/>
                <a:sym typeface="Times New Roman"/>
              </a:rPr>
              <a:t>In English we have more than 150 ways to represent 44 sounds, using </a:t>
            </a:r>
            <a:r>
              <a:rPr lang="en-US">
                <a:latin typeface="Times New Roman"/>
                <a:ea typeface="Times New Roman"/>
                <a:cs typeface="Times New Roman"/>
                <a:sym typeface="Times New Roman"/>
              </a:rPr>
              <a:t>the</a:t>
            </a:r>
            <a:r>
              <a:rPr lang="en-US" sz="1200" b="0" i="0" u="none" strike="noStrike" cap="none">
                <a:solidFill>
                  <a:schemeClr val="dk1"/>
                </a:solidFill>
                <a:latin typeface="Times New Roman"/>
                <a:ea typeface="Times New Roman"/>
                <a:cs typeface="Times New Roman"/>
                <a:sym typeface="Times New Roman"/>
              </a:rPr>
              <a:t> 26 letters in the alphabet</a:t>
            </a:r>
            <a:r>
              <a:rPr lang="en-US">
                <a:latin typeface="Times New Roman"/>
                <a:ea typeface="Times New Roman"/>
                <a:cs typeface="Times New Roman"/>
                <a:sym typeface="Times New Roman"/>
              </a:rPr>
              <a:t>.</a:t>
            </a:r>
          </a:p>
          <a:p>
            <a:pPr marL="0" marR="0" lvl="0" indent="0" algn="l" rtl="0">
              <a:lnSpc>
                <a:spcPct val="100000"/>
              </a:lnSpc>
              <a:spcBef>
                <a:spcPts val="0"/>
              </a:spcBef>
              <a:spcAft>
                <a:spcPts val="0"/>
              </a:spcAft>
              <a:buClr>
                <a:schemeClr val="dk1"/>
              </a:buClr>
              <a:buSzPct val="25000"/>
              <a:buFont typeface="Times New Roman"/>
              <a:buNone/>
            </a:pPr>
            <a:r>
              <a:rPr lang="en-US" i="1">
                <a:latin typeface="Times New Roman"/>
                <a:ea typeface="Times New Roman"/>
                <a:cs typeface="Times New Roman"/>
                <a:sym typeface="Times New Roman"/>
              </a:rPr>
              <a:t>Click. </a:t>
            </a:r>
            <a:r>
              <a:rPr lang="en-US">
                <a:latin typeface="Times New Roman"/>
                <a:ea typeface="Times New Roman"/>
                <a:cs typeface="Times New Roman"/>
                <a:sym typeface="Times New Roman"/>
              </a:rPr>
              <a:t>This makes our language one of the most complex in the world!</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a:solidFill>
                <a:schemeClr val="dk1"/>
              </a:solidFill>
              <a:latin typeface="Times New Roman"/>
              <a:ea typeface="Times New Roman"/>
              <a:cs typeface="Times New Roman"/>
              <a:sym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atin typeface="Times New Roman" charset="0"/>
            </a:endParaRPr>
          </a:p>
          <a:p>
            <a:endParaRPr lang="en-US"/>
          </a:p>
        </p:txBody>
      </p:sp>
      <p:sp>
        <p:nvSpPr>
          <p:cNvPr id="4" name="Slide Number Placeholder 3"/>
          <p:cNvSpPr>
            <a:spLocks noGrp="1"/>
          </p:cNvSpPr>
          <p:nvPr>
            <p:ph type="sldNum" sz="quarter" idx="10"/>
          </p:nvPr>
        </p:nvSpPr>
        <p:spPr/>
        <p:txBody>
          <a:bodyPr/>
          <a:lstStyle/>
          <a:p>
            <a:fld id="{492E07CC-6AAD-1047-BB31-41E7C9B8EA12}" type="slidenum">
              <a:rPr lang="en-US" smtClean="0"/>
              <a:t>4</a:t>
            </a:fld>
            <a:endParaRPr lang="en-US"/>
          </a:p>
        </p:txBody>
      </p:sp>
    </p:spTree>
    <p:extLst>
      <p:ext uri="{BB962C8B-B14F-4D97-AF65-F5344CB8AC3E}">
        <p14:creationId xmlns:p14="http://schemas.microsoft.com/office/powerpoint/2010/main" val="3616619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latin typeface="Times New Roman" pitchFamily="18" charset="0"/>
                <a:ea typeface="MS PGothic" pitchFamily="34" charset="-128"/>
                <a:cs typeface="Arial" charset="0"/>
              </a:rPr>
              <a:t>Copyright Ruth Miskin Literacy</a:t>
            </a:r>
          </a:p>
        </p:txBody>
      </p:sp>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C86BBF-4374-4E01-85D9-47F0C65351B7}" type="slidenum">
              <a:rPr lang="en-US" smtClean="0">
                <a:latin typeface="Times New Roman" pitchFamily="18" charset="0"/>
                <a:ea typeface="MS PGothic" pitchFamily="34" charset="-128"/>
                <a:cs typeface="Arial" charset="0"/>
              </a:rPr>
              <a:pPr fontAlgn="base">
                <a:spcBef>
                  <a:spcPct val="0"/>
                </a:spcBef>
                <a:spcAft>
                  <a:spcPct val="0"/>
                </a:spcAft>
              </a:pPr>
              <a:t>5</a:t>
            </a:fld>
            <a:endParaRPr lang="en-US">
              <a:latin typeface="Times New Roman" pitchFamily="18" charset="0"/>
              <a:ea typeface="MS PGothic" pitchFamily="34" charset="-128"/>
              <a:cs typeface="Arial" charset="0"/>
            </a:endParaRPr>
          </a:p>
        </p:txBody>
      </p:sp>
      <p:sp>
        <p:nvSpPr>
          <p:cNvPr id="72707" name="Rectangle 2"/>
          <p:cNvSpPr>
            <a:spLocks noGrp="1" noRot="1" noChangeAspect="1" noChangeArrowheads="1" noTextEdit="1"/>
          </p:cNvSpPr>
          <p:nvPr>
            <p:ph type="sldImg"/>
          </p:nvPr>
        </p:nvSpPr>
        <p:spPr bwMode="auto">
          <a:xfrm>
            <a:off x="854075" y="744538"/>
            <a:ext cx="2838450" cy="2130425"/>
          </a:xfrm>
          <a:noFill/>
          <a:ln>
            <a:solidFill>
              <a:srgbClr val="000000"/>
            </a:solidFill>
            <a:miter lim="800000"/>
            <a:headEnd/>
            <a:tailEnd/>
          </a:ln>
        </p:spPr>
      </p:sp>
      <p:sp>
        <p:nvSpPr>
          <p:cNvPr id="72708" name="Rectangle 3"/>
          <p:cNvSpPr>
            <a:spLocks noGrp="1" noChangeArrowheads="1"/>
          </p:cNvSpPr>
          <p:nvPr>
            <p:ph type="body" idx="1"/>
          </p:nvPr>
        </p:nvSpPr>
        <p:spPr bwMode="auto">
          <a:xfrm>
            <a:off x="666909" y="2947095"/>
            <a:ext cx="5335270" cy="6235045"/>
          </a:xfrm>
          <a:noFill/>
        </p:spPr>
        <p:txBody>
          <a:bodyPr wrap="square" numCol="1" anchor="t" anchorCtr="0" compatLnSpc="1">
            <a:prstTxWarp prst="textNoShape">
              <a:avLst/>
            </a:prstTxWarp>
          </a:bodyPr>
          <a:lstStyle/>
          <a:p>
            <a:pPr marL="0" marR="0" lvl="0" indent="0" algn="l" rtl="0">
              <a:spcBef>
                <a:spcPts val="0"/>
              </a:spcBef>
              <a:spcAft>
                <a:spcPts val="0"/>
              </a:spcAft>
              <a:buSzPct val="25000"/>
              <a:buNone/>
            </a:pPr>
            <a:r>
              <a:rPr lang="en-US" sz="1100">
                <a:latin typeface="Times New Roman"/>
                <a:ea typeface="Times New Roman"/>
                <a:cs typeface="Times New Roman"/>
                <a:sym typeface="Times New Roman"/>
              </a:rPr>
              <a:t>Read Write Inc, Phonics makes learning to read easy for children because we start by teaching them just one way of reading and writing every sound. Here they are on the </a:t>
            </a:r>
            <a:r>
              <a:rPr lang="en-US" sz="1100" b="0" i="0" u="none" strike="noStrike" cap="none">
                <a:solidFill>
                  <a:schemeClr val="dk1"/>
                </a:solidFill>
                <a:latin typeface="Times New Roman"/>
                <a:ea typeface="Times New Roman"/>
                <a:cs typeface="Times New Roman"/>
                <a:sym typeface="Times New Roman"/>
              </a:rPr>
              <a:t>Simple Speed Sounds chart</a:t>
            </a:r>
            <a:r>
              <a:rPr lang="en-US" sz="1100">
                <a:latin typeface="Times New Roman"/>
                <a:ea typeface="Times New Roman"/>
                <a:cs typeface="Times New Roman"/>
                <a:sym typeface="Times New Roman"/>
              </a:rPr>
              <a:t>.</a:t>
            </a:r>
          </a:p>
          <a:p>
            <a:pPr marL="0" marR="0" lvl="0" indent="0" algn="l" rtl="0">
              <a:spcBef>
                <a:spcPts val="0"/>
              </a:spcBef>
              <a:spcAft>
                <a:spcPts val="0"/>
              </a:spcAft>
              <a:buSzPct val="25000"/>
              <a:buNone/>
            </a:pPr>
            <a:endParaRPr lang="en-US" sz="1100">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1100" b="0" i="0" u="none" strike="noStrike" cap="none">
                <a:solidFill>
                  <a:schemeClr val="dk1"/>
                </a:solidFill>
                <a:latin typeface="Times New Roman"/>
                <a:ea typeface="Times New Roman"/>
                <a:cs typeface="Times New Roman"/>
                <a:sym typeface="Times New Roman"/>
              </a:rPr>
              <a:t>We </a:t>
            </a:r>
            <a:r>
              <a:rPr lang="en-US" sz="1100">
                <a:latin typeface="Times New Roman"/>
                <a:ea typeface="Times New Roman"/>
                <a:cs typeface="Times New Roman"/>
                <a:sym typeface="Times New Roman"/>
              </a:rPr>
              <a:t>teach </a:t>
            </a:r>
            <a:r>
              <a:rPr lang="en-US" sz="1100" b="0" i="0" u="none" strike="noStrike" cap="none">
                <a:solidFill>
                  <a:schemeClr val="dk1"/>
                </a:solidFill>
                <a:latin typeface="Times New Roman"/>
                <a:ea typeface="Times New Roman"/>
                <a:cs typeface="Times New Roman"/>
                <a:sym typeface="Times New Roman"/>
              </a:rPr>
              <a:t>Set 1 sounds first - (sounds as far as a</a:t>
            </a:r>
            <a:r>
              <a:rPr lang="en-US" sz="1100">
                <a:latin typeface="Times New Roman"/>
                <a:ea typeface="Times New Roman"/>
                <a:cs typeface="Times New Roman"/>
                <a:sym typeface="Times New Roman"/>
              </a:rPr>
              <a:t> e </a:t>
            </a:r>
            <a:r>
              <a:rPr lang="en-US" sz="1100" err="1">
                <a:latin typeface="Times New Roman"/>
                <a:ea typeface="Times New Roman"/>
                <a:cs typeface="Times New Roman"/>
                <a:sym typeface="Times New Roman"/>
              </a:rPr>
              <a:t>i</a:t>
            </a:r>
            <a:r>
              <a:rPr lang="en-US" sz="1100">
                <a:latin typeface="Times New Roman"/>
                <a:ea typeface="Times New Roman"/>
                <a:cs typeface="Times New Roman"/>
                <a:sym typeface="Times New Roman"/>
              </a:rPr>
              <a:t> o u). Then Set 2 – one way to read and write each of the long vowel sounds.</a:t>
            </a:r>
          </a:p>
          <a:p>
            <a:pPr eaLnBrk="1" hangingPunct="1">
              <a:spcBef>
                <a:spcPct val="0"/>
              </a:spcBef>
              <a:spcAft>
                <a:spcPts val="1600"/>
              </a:spcAft>
            </a:pPr>
            <a:endParaRPr lang="en-US" sz="1100">
              <a:latin typeface="Arial" pitchFamily="34" charset="0"/>
              <a:cs typeface="Arial" pitchFamily="34" charset="0"/>
            </a:endParaRPr>
          </a:p>
        </p:txBody>
      </p:sp>
    </p:spTree>
    <p:extLst>
      <p:ext uri="{BB962C8B-B14F-4D97-AF65-F5344CB8AC3E}">
        <p14:creationId xmlns:p14="http://schemas.microsoft.com/office/powerpoint/2010/main" val="1087803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Then we teach children another way to read the sound, and then another until they can read the most common words in English. These are on the complex Speed Sounds Chart.</a:t>
            </a:r>
            <a:endParaRPr lang="en-US"/>
          </a:p>
        </p:txBody>
      </p:sp>
      <p:sp>
        <p:nvSpPr>
          <p:cNvPr id="4" name="Slide Number Placeholder 3"/>
          <p:cNvSpPr>
            <a:spLocks noGrp="1"/>
          </p:cNvSpPr>
          <p:nvPr>
            <p:ph type="sldNum" sz="quarter" idx="5"/>
          </p:nvPr>
        </p:nvSpPr>
        <p:spPr/>
        <p:txBody>
          <a:bodyPr/>
          <a:lstStyle/>
          <a:p>
            <a:fld id="{AC167F53-BA33-7E40-958D-01A6607E9B7A}" type="slidenum">
              <a:rPr lang="en-US" smtClean="0"/>
              <a:t>6</a:t>
            </a:fld>
            <a:endParaRPr lang="en-US"/>
          </a:p>
        </p:txBody>
      </p:sp>
    </p:spTree>
    <p:extLst>
      <p:ext uri="{BB962C8B-B14F-4D97-AF65-F5344CB8AC3E}">
        <p14:creationId xmlns:p14="http://schemas.microsoft.com/office/powerpoint/2010/main" val="978714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latin typeface="Times New Roman" pitchFamily="18" charset="0"/>
                <a:ea typeface="MS PGothic" pitchFamily="34" charset="-128"/>
                <a:cs typeface="Arial" charset="0"/>
              </a:rPr>
              <a:t>Copyright Ruth Miskin Literacy</a:t>
            </a:r>
          </a:p>
        </p:txBody>
      </p:sp>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C86BBF-4374-4E01-85D9-47F0C65351B7}" type="slidenum">
              <a:rPr lang="en-US" smtClean="0">
                <a:latin typeface="Times New Roman" pitchFamily="18" charset="0"/>
                <a:ea typeface="MS PGothic" pitchFamily="34" charset="-128"/>
                <a:cs typeface="Arial" charset="0"/>
              </a:rPr>
              <a:pPr fontAlgn="base">
                <a:spcBef>
                  <a:spcPct val="0"/>
                </a:spcBef>
                <a:spcAft>
                  <a:spcPct val="0"/>
                </a:spcAft>
              </a:pPr>
              <a:t>7</a:t>
            </a:fld>
            <a:endParaRPr lang="en-US">
              <a:latin typeface="Times New Roman" pitchFamily="18" charset="0"/>
              <a:ea typeface="MS PGothic" pitchFamily="34" charset="-128"/>
              <a:cs typeface="Arial" charset="0"/>
            </a:endParaRPr>
          </a:p>
        </p:txBody>
      </p:sp>
      <p:sp>
        <p:nvSpPr>
          <p:cNvPr id="72707" name="Rectangle 2"/>
          <p:cNvSpPr>
            <a:spLocks noGrp="1" noRot="1" noChangeAspect="1" noChangeArrowheads="1" noTextEdit="1"/>
          </p:cNvSpPr>
          <p:nvPr>
            <p:ph type="sldImg"/>
          </p:nvPr>
        </p:nvSpPr>
        <p:spPr bwMode="auto">
          <a:xfrm>
            <a:off x="854075" y="744538"/>
            <a:ext cx="2838450" cy="2130425"/>
          </a:xfrm>
          <a:noFill/>
          <a:ln>
            <a:solidFill>
              <a:srgbClr val="000000"/>
            </a:solidFill>
            <a:miter lim="800000"/>
            <a:headEnd/>
            <a:tailEnd/>
          </a:ln>
        </p:spPr>
      </p:sp>
      <p:sp>
        <p:nvSpPr>
          <p:cNvPr id="72708" name="Rectangle 3"/>
          <p:cNvSpPr>
            <a:spLocks noGrp="1" noChangeArrowheads="1"/>
          </p:cNvSpPr>
          <p:nvPr>
            <p:ph type="body" idx="1"/>
          </p:nvPr>
        </p:nvSpPr>
        <p:spPr bwMode="auto">
          <a:xfrm>
            <a:off x="666909" y="2947095"/>
            <a:ext cx="5335270" cy="6235045"/>
          </a:xfrm>
          <a:noFill/>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GB" altLang="ja-JP" sz="1100">
                <a:latin typeface="Times New Roman" charset="0"/>
              </a:rPr>
              <a:t>Children need to know sounds – not letter names – to read words.</a:t>
            </a:r>
          </a:p>
          <a:p>
            <a:pPr>
              <a:lnSpc>
                <a:spcPct val="115000"/>
              </a:lnSpc>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We say the sounds in a way to make them easy to blend into a word. </a:t>
            </a:r>
            <a:endParaRPr lang="en-GB" sz="1100">
              <a:effectLst/>
              <a:latin typeface="Calibri" panose="020F0502020204030204" pitchFamily="34" charset="0"/>
              <a:ea typeface="Calibri" panose="020F0502020204030204" pitchFamily="34" charset="0"/>
            </a:endParaRPr>
          </a:p>
          <a:p>
            <a:pPr>
              <a:lnSpc>
                <a:spcPct val="115000"/>
              </a:lnSpc>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We aim to eliminate the ‘uh’ at the end of the sound. This is called a ‘schwa’ sound.</a:t>
            </a:r>
            <a:endParaRPr lang="en-GB" sz="1100">
              <a:effectLst/>
              <a:latin typeface="Calibri" panose="020F0502020204030204" pitchFamily="34" charset="0"/>
              <a:ea typeface="Calibri" panose="020F0502020204030204" pitchFamily="34" charset="0"/>
            </a:endParaRPr>
          </a:p>
          <a:p>
            <a:pPr>
              <a:lnSpc>
                <a:spcPct val="115000"/>
              </a:lnSpc>
            </a:pP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We say ‘c’ ‘a’ ‘t’ rather than </a:t>
            </a:r>
            <a:r>
              <a:rPr lang="en-GB" sz="110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cuh</a:t>
            </a: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GB" sz="110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tuh</a:t>
            </a:r>
            <a:r>
              <a:rPr lang="en-GB"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10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Pct val="25000"/>
              <a:buFontTx/>
              <a:buNone/>
              <a:tabLst/>
              <a:defRPr/>
            </a:pPr>
            <a:endParaRPr lang="en-US" sz="1100">
              <a:latin typeface="Times New Roman"/>
              <a:ea typeface="Times New Roman"/>
              <a:cs typeface="Times New Roman"/>
              <a:sym typeface="Times New Roman"/>
            </a:endParaRPr>
          </a:p>
          <a:p>
            <a:pPr marL="0" marR="0" lvl="0" indent="0" algn="l" rtl="0">
              <a:spcBef>
                <a:spcPts val="0"/>
              </a:spcBef>
              <a:spcAft>
                <a:spcPts val="0"/>
              </a:spcAft>
              <a:buSzPct val="25000"/>
              <a:buNone/>
            </a:pPr>
            <a:endParaRPr lang="en-US" sz="1100" b="0" i="0" u="none" strike="noStrike" cap="none">
              <a:solidFill>
                <a:schemeClr val="dk1"/>
              </a:solidFill>
              <a:latin typeface="+mn-lt"/>
              <a:ea typeface="Calibri"/>
              <a:cs typeface="Calibri"/>
              <a:sym typeface="Calibri"/>
            </a:endParaRPr>
          </a:p>
          <a:p>
            <a:pPr marL="0" marR="0" lvl="0" indent="0" algn="l" rtl="0">
              <a:spcBef>
                <a:spcPts val="0"/>
              </a:spcBef>
              <a:buSzPct val="25000"/>
              <a:buNone/>
            </a:pPr>
            <a:r>
              <a:rPr lang="en-US" sz="1100" i="1"/>
              <a:t>Use MTYT to teach each of the Set 1 sounds to</a:t>
            </a:r>
            <a:r>
              <a:rPr lang="en-US" sz="1100" b="0" i="1" u="none" strike="noStrike" cap="none">
                <a:solidFill>
                  <a:schemeClr val="dk1"/>
                </a:solidFill>
                <a:latin typeface="+mn-lt"/>
                <a:ea typeface="Calibri"/>
                <a:cs typeface="Calibri"/>
                <a:sym typeface="Calibri"/>
              </a:rPr>
              <a:t> parents</a:t>
            </a:r>
            <a:r>
              <a:rPr lang="en-US" sz="1100" i="1"/>
              <a:t>.</a:t>
            </a:r>
          </a:p>
          <a:p>
            <a:pPr eaLnBrk="1" hangingPunct="1">
              <a:spcBef>
                <a:spcPct val="0"/>
              </a:spcBef>
              <a:spcAft>
                <a:spcPts val="1600"/>
              </a:spcAft>
            </a:pPr>
            <a:endParaRPr lang="en-US" sz="1100">
              <a:latin typeface="Arial" pitchFamily="34" charset="0"/>
              <a:cs typeface="Arial" pitchFamily="34" charset="0"/>
            </a:endParaRPr>
          </a:p>
        </p:txBody>
      </p:sp>
    </p:spTree>
    <p:extLst>
      <p:ext uri="{BB962C8B-B14F-4D97-AF65-F5344CB8AC3E}">
        <p14:creationId xmlns:p14="http://schemas.microsoft.com/office/powerpoint/2010/main" val="2408759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GB"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We – children </a:t>
            </a:r>
            <a:r>
              <a:rPr lang="en-GB" sz="1800" i="1">
                <a:solidFill>
                  <a:srgbClr val="000000"/>
                </a:solidFill>
                <a:effectLst/>
                <a:latin typeface="Calibri" panose="020F0502020204030204" pitchFamily="34" charset="0"/>
                <a:ea typeface="Calibri" panose="020F0502020204030204" pitchFamily="34" charset="0"/>
                <a:cs typeface="Calibri" panose="020F0502020204030204" pitchFamily="34" charset="0"/>
              </a:rPr>
              <a:t>and</a:t>
            </a:r>
            <a:r>
              <a:rPr lang="en-GB"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adults - always connect new learning to something we already know. </a:t>
            </a:r>
            <a:endParaRPr lang="en-GB" sz="1800">
              <a:effectLst/>
              <a:latin typeface="Calibri" panose="020F0502020204030204" pitchFamily="34" charset="0"/>
              <a:ea typeface="Calibri" panose="020F0502020204030204" pitchFamily="34" charset="0"/>
            </a:endParaRPr>
          </a:p>
          <a:p>
            <a:pPr>
              <a:lnSpc>
                <a:spcPct val="115000"/>
              </a:lnSpc>
            </a:pPr>
            <a:r>
              <a:rPr lang="en-GB"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This is why in Read Write Inc. we make the connections </a:t>
            </a:r>
            <a:r>
              <a:rPr lang="en-GB" sz="1800" i="1">
                <a:solidFill>
                  <a:srgbClr val="000000"/>
                </a:solidFill>
                <a:effectLst/>
                <a:latin typeface="Calibri" panose="020F0502020204030204" pitchFamily="34" charset="0"/>
                <a:ea typeface="Calibri" panose="020F0502020204030204" pitchFamily="34" charset="0"/>
                <a:cs typeface="Calibri" panose="020F0502020204030204" pitchFamily="34" charset="0"/>
              </a:rPr>
              <a:t>for</a:t>
            </a:r>
            <a:r>
              <a:rPr lang="en-GB"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the children. We help them hold onto that connection so they don’t forget at the end of each lesson.</a:t>
            </a:r>
            <a:endParaRPr lang="en-GB" sz="1800">
              <a:effectLst/>
              <a:latin typeface="Calibri" panose="020F0502020204030204" pitchFamily="34" charset="0"/>
              <a:ea typeface="Calibri" panose="020F0502020204030204" pitchFamily="34" charset="0"/>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We give children a hook to learn the sounds by using pictures in the same shape as the letter.</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‘s’ looks like a snake.</a:t>
            </a:r>
          </a:p>
          <a:p>
            <a:r>
              <a:rPr lang="en-US" sz="1200" kern="1200">
                <a:solidFill>
                  <a:schemeClr val="tx1"/>
                </a:solidFill>
                <a:effectLst/>
                <a:latin typeface="+mn-lt"/>
                <a:ea typeface="+mn-ea"/>
                <a:cs typeface="+mn-cs"/>
              </a:rPr>
              <a:t>‘d’ looks like a dinosaur.</a:t>
            </a:r>
          </a:p>
          <a:p>
            <a:pPr lvl="0"/>
            <a:r>
              <a:rPr lang="en-US" sz="1200" kern="1200">
                <a:solidFill>
                  <a:schemeClr val="tx1"/>
                </a:solidFill>
                <a:effectLst/>
                <a:latin typeface="+mn-lt"/>
                <a:ea typeface="+mn-ea"/>
                <a:cs typeface="+mn-cs"/>
              </a:rPr>
              <a:t>‘m’ looks like a mountain.</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‘a’ looks like an apple.</a:t>
            </a:r>
            <a:br>
              <a:rPr lang="en-US" sz="1200" kern="1200">
                <a:solidFill>
                  <a:schemeClr val="tx1"/>
                </a:solidFill>
                <a:effectLst/>
                <a:latin typeface="+mn-lt"/>
                <a:ea typeface="+mn-ea"/>
                <a:cs typeface="+mn-cs"/>
              </a:rPr>
            </a:br>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We teach the children to name the mnemonic pictures before they learn the sound.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This means that children learn to read and write the sounds really easily.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8</a:t>
            </a:fld>
            <a:endParaRPr lang="en-GB"/>
          </a:p>
        </p:txBody>
      </p:sp>
    </p:spTree>
    <p:extLst>
      <p:ext uri="{BB962C8B-B14F-4D97-AF65-F5344CB8AC3E}">
        <p14:creationId xmlns:p14="http://schemas.microsoft.com/office/powerpoint/2010/main" val="3304569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latin typeface="Times New Roman" pitchFamily="18" charset="0"/>
                <a:ea typeface="MS PGothic" pitchFamily="34" charset="-128"/>
                <a:cs typeface="Arial" charset="0"/>
              </a:rPr>
              <a:t>Copyright Ruth Miskin Literacy</a:t>
            </a:r>
          </a:p>
        </p:txBody>
      </p:sp>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C86BBF-4374-4E01-85D9-47F0C65351B7}" type="slidenum">
              <a:rPr lang="en-US" smtClean="0">
                <a:latin typeface="Times New Roman" pitchFamily="18" charset="0"/>
                <a:ea typeface="MS PGothic" pitchFamily="34" charset="-128"/>
                <a:cs typeface="Arial" charset="0"/>
              </a:rPr>
              <a:pPr fontAlgn="base">
                <a:spcBef>
                  <a:spcPct val="0"/>
                </a:spcBef>
                <a:spcAft>
                  <a:spcPct val="0"/>
                </a:spcAft>
              </a:pPr>
              <a:t>9</a:t>
            </a:fld>
            <a:endParaRPr lang="en-US">
              <a:latin typeface="Times New Roman" pitchFamily="18" charset="0"/>
              <a:ea typeface="MS PGothic" pitchFamily="34" charset="-128"/>
              <a:cs typeface="Arial" charset="0"/>
            </a:endParaRPr>
          </a:p>
        </p:txBody>
      </p:sp>
      <p:sp>
        <p:nvSpPr>
          <p:cNvPr id="72707" name="Rectangle 2"/>
          <p:cNvSpPr>
            <a:spLocks noGrp="1" noRot="1" noChangeAspect="1" noChangeArrowheads="1" noTextEdit="1"/>
          </p:cNvSpPr>
          <p:nvPr>
            <p:ph type="sldImg"/>
          </p:nvPr>
        </p:nvSpPr>
        <p:spPr bwMode="auto">
          <a:xfrm>
            <a:off x="854075" y="744538"/>
            <a:ext cx="2838450" cy="2130425"/>
          </a:xfrm>
          <a:noFill/>
          <a:ln>
            <a:solidFill>
              <a:srgbClr val="000000"/>
            </a:solidFill>
            <a:miter lim="800000"/>
            <a:headEnd/>
            <a:tailEnd/>
          </a:ln>
        </p:spPr>
      </p:sp>
      <p:sp>
        <p:nvSpPr>
          <p:cNvPr id="72708" name="Rectangle 3"/>
          <p:cNvSpPr>
            <a:spLocks noGrp="1" noChangeArrowheads="1"/>
          </p:cNvSpPr>
          <p:nvPr>
            <p:ph type="body" idx="1"/>
          </p:nvPr>
        </p:nvSpPr>
        <p:spPr bwMode="auto">
          <a:xfrm>
            <a:off x="666909" y="2947095"/>
            <a:ext cx="5335270" cy="6235045"/>
          </a:xfrm>
          <a:noFill/>
        </p:spPr>
        <p:txBody>
          <a:bodyPr wrap="square" numCol="1" anchor="t" anchorCtr="0" compatLnSpc="1">
            <a:prstTxWarp prst="textNoShape">
              <a:avLst/>
            </a:prstTxWarp>
          </a:bodyPr>
          <a:lstStyle/>
          <a:p>
            <a:pPr eaLnBrk="1" hangingPunct="1">
              <a:spcBef>
                <a:spcPct val="0"/>
              </a:spcBef>
              <a:spcAft>
                <a:spcPts val="1600"/>
              </a:spcAft>
            </a:pPr>
            <a:r>
              <a:rPr lang="en-US" sz="1100">
                <a:latin typeface="Arial" pitchFamily="34" charset="0"/>
                <a:cs typeface="Arial" pitchFamily="34" charset="0"/>
              </a:rPr>
              <a:t>We teach children to read and write a new sound each day.</a:t>
            </a:r>
          </a:p>
          <a:p>
            <a:pPr eaLnBrk="1" hangingPunct="1">
              <a:spcBef>
                <a:spcPct val="0"/>
              </a:spcBef>
              <a:spcAft>
                <a:spcPts val="1600"/>
              </a:spcAft>
            </a:pPr>
            <a:br>
              <a:rPr lang="en-US" sz="1100">
                <a:latin typeface="Arial" pitchFamily="34" charset="0"/>
                <a:cs typeface="Arial" pitchFamily="34" charset="0"/>
              </a:rPr>
            </a:br>
            <a:r>
              <a:rPr lang="en-US" sz="1100">
                <a:latin typeface="Arial" pitchFamily="34" charset="0"/>
                <a:cs typeface="Arial" pitchFamily="34" charset="0"/>
              </a:rPr>
              <a:t>We review the sounds we’ve taught before until they can read them speedily.</a:t>
            </a:r>
          </a:p>
        </p:txBody>
      </p:sp>
    </p:spTree>
    <p:extLst>
      <p:ext uri="{BB962C8B-B14F-4D97-AF65-F5344CB8AC3E}">
        <p14:creationId xmlns:p14="http://schemas.microsoft.com/office/powerpoint/2010/main" val="5755906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rcRect/>
          <a:stretch/>
        </p:blipFill>
        <p:spPr>
          <a:xfrm>
            <a:off x="3266" y="0"/>
            <a:ext cx="9137468" cy="6858000"/>
          </a:xfrm>
          <a:prstGeom prst="rect">
            <a:avLst/>
          </a:prstGeom>
        </p:spPr>
      </p:pic>
      <p:sp>
        <p:nvSpPr>
          <p:cNvPr id="16" name="Title 1"/>
          <p:cNvSpPr>
            <a:spLocks noGrp="1"/>
          </p:cNvSpPr>
          <p:nvPr>
            <p:ph type="ctrTitle"/>
          </p:nvPr>
        </p:nvSpPr>
        <p:spPr>
          <a:xfrm>
            <a:off x="4067944" y="4221088"/>
            <a:ext cx="5076056" cy="1181993"/>
          </a:xfrm>
        </p:spPr>
        <p:txBody>
          <a:bodyPr anchor="ctr">
            <a:normAutofit/>
          </a:bodyPr>
          <a:lstStyle>
            <a:lvl1pPr>
              <a:lnSpc>
                <a:spcPct val="90000"/>
              </a:lnSpc>
              <a:defRPr sz="3200">
                <a:solidFill>
                  <a:schemeClr val="bg1"/>
                </a:solidFill>
              </a:defRPr>
            </a:lvl1pPr>
          </a:lstStyle>
          <a:p>
            <a:r>
              <a:rPr lang="en-GB"/>
              <a:t>Click to edit Master title style</a:t>
            </a:r>
          </a:p>
        </p:txBody>
      </p:sp>
      <p:sp>
        <p:nvSpPr>
          <p:cNvPr id="2" name="Rectangle 1">
            <a:extLst>
              <a:ext uri="{FF2B5EF4-FFF2-40B4-BE49-F238E27FC236}">
                <a16:creationId xmlns:a16="http://schemas.microsoft.com/office/drawing/2014/main" id="{392502D7-A497-4CCC-152A-5439A5AB358E}"/>
              </a:ext>
            </a:extLst>
          </p:cNvPr>
          <p:cNvSpPr/>
          <p:nvPr userDrawn="1"/>
        </p:nvSpPr>
        <p:spPr>
          <a:xfrm>
            <a:off x="4572000" y="6485021"/>
            <a:ext cx="4572000" cy="372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037735"/>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br>
              <a:rPr lang="en-GB"/>
            </a:br>
            <a:r>
              <a:rPr lang="en-GB"/>
              <a:t>Click to edit Master title style</a:t>
            </a:r>
          </a:p>
        </p:txBody>
      </p:sp>
      <p:sp>
        <p:nvSpPr>
          <p:cNvPr id="3" name="Content Placeholder 2"/>
          <p:cNvSpPr>
            <a:spLocks noGrp="1"/>
          </p:cNvSpPr>
          <p:nvPr>
            <p:ph idx="1"/>
          </p:nvPr>
        </p:nvSpPr>
        <p:spPr>
          <a:xfrm>
            <a:off x="323527" y="1385394"/>
            <a:ext cx="8639175" cy="50405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281862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br>
              <a:rPr lang="en-GB"/>
            </a:br>
            <a:r>
              <a:rPr lang="en-GB"/>
              <a:t>Click to edit Master title style</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
        <p:nvSpPr>
          <p:cNvPr id="8" name="Content Placeholder 2"/>
          <p:cNvSpPr>
            <a:spLocks noGrp="1"/>
          </p:cNvSpPr>
          <p:nvPr>
            <p:ph sz="half" idx="1"/>
          </p:nvPr>
        </p:nvSpPr>
        <p:spPr>
          <a:xfrm>
            <a:off x="323527" y="1385394"/>
            <a:ext cx="4246885"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Content Placeholder 3"/>
          <p:cNvSpPr>
            <a:spLocks noGrp="1"/>
          </p:cNvSpPr>
          <p:nvPr>
            <p:ph sz="half" idx="2"/>
          </p:nvPr>
        </p:nvSpPr>
        <p:spPr>
          <a:xfrm>
            <a:off x="4720337" y="1385394"/>
            <a:ext cx="4254624"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949755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323850" y="333375"/>
            <a:ext cx="7478713" cy="1008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3" name="Text Placeholder 2"/>
          <p:cNvSpPr>
            <a:spLocks noGrp="1"/>
          </p:cNvSpPr>
          <p:nvPr>
            <p:ph type="body" idx="1"/>
          </p:nvPr>
        </p:nvSpPr>
        <p:spPr bwMode="auto">
          <a:xfrm>
            <a:off x="323850" y="1495425"/>
            <a:ext cx="8639175" cy="4741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395288" y="6356350"/>
            <a:ext cx="2195512" cy="365125"/>
          </a:xfrm>
          <a:prstGeom prst="rect">
            <a:avLst/>
          </a:prstGeom>
        </p:spPr>
        <p:txBody>
          <a:bodyPr vert="horz" lIns="91440" tIns="45720" rIns="91440" bIns="45720" rtlCol="0" anchor="ctr"/>
          <a:lstStyle>
            <a:lvl1pPr algn="l">
              <a:defRPr sz="1000">
                <a:solidFill>
                  <a:srgbClr val="2D2D2D">
                    <a:tint val="75000"/>
                  </a:srgbClr>
                </a:solidFill>
                <a:latin typeface="Garamond" pitchFamily="18" charset="0"/>
                <a:ea typeface="MS PGothic" pitchFamily="34" charset="-128"/>
                <a:cs typeface="+mn-cs"/>
              </a:defRPr>
            </a:lvl1pPr>
          </a:lstStyle>
          <a:p>
            <a:pPr>
              <a:defRPr/>
            </a:pPr>
            <a:fld id="{DF6C09D9-D1B6-4568-8B87-5A6249D0DBD1}" type="datetime1">
              <a:rPr lang="en-US"/>
              <a:pPr>
                <a:defRPr/>
              </a:pPr>
              <a:t>1/22/2023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a:solidFill>
                  <a:srgbClr val="2D2D2D">
                    <a:tint val="75000"/>
                  </a:srgbClr>
                </a:solidFill>
                <a:latin typeface="Garamond" pitchFamily="18" charset="0"/>
                <a:ea typeface="MS PGothic" pitchFamily="34" charset="-128"/>
                <a:cs typeface="+mn-cs"/>
              </a:defRPr>
            </a:lvl1pPr>
          </a:lstStyle>
          <a:p>
            <a:pPr>
              <a:defRPr/>
            </a:pPr>
            <a:r>
              <a:rPr lang="en-US"/>
              <a:t>Copyright Ruth Miskin Literacy</a:t>
            </a:r>
          </a:p>
        </p:txBody>
      </p:sp>
      <p:sp>
        <p:nvSpPr>
          <p:cNvPr id="6" name="Slide Number Placeholder 5"/>
          <p:cNvSpPr>
            <a:spLocks noGrp="1"/>
          </p:cNvSpPr>
          <p:nvPr>
            <p:ph type="sldNum" sz="quarter" idx="4"/>
          </p:nvPr>
        </p:nvSpPr>
        <p:spPr>
          <a:xfrm>
            <a:off x="6553200" y="6356350"/>
            <a:ext cx="2409825" cy="365125"/>
          </a:xfrm>
          <a:prstGeom prst="rect">
            <a:avLst/>
          </a:prstGeom>
        </p:spPr>
        <p:txBody>
          <a:bodyPr vert="horz" lIns="91440" tIns="45720" rIns="91440" bIns="45720" rtlCol="0" anchor="ctr"/>
          <a:lstStyle>
            <a:lvl1pPr algn="r">
              <a:defRPr sz="1000">
                <a:solidFill>
                  <a:srgbClr val="2D2D2D">
                    <a:tint val="75000"/>
                  </a:srgbClr>
                </a:solidFill>
                <a:latin typeface="Garamond" pitchFamily="18" charset="0"/>
                <a:ea typeface="MS PGothic" pitchFamily="34" charset="-128"/>
                <a:cs typeface="+mn-cs"/>
              </a:defRPr>
            </a:lvl1pPr>
          </a:lstStyle>
          <a:p>
            <a:pPr>
              <a:defRPr/>
            </a:pPr>
            <a:fld id="{D366FC25-FCA6-4D86-A84B-F6C8160D7687}" type="slidenum">
              <a:rPr lang="en-US"/>
              <a:pPr>
                <a:defRPr/>
              </a:pPr>
              <a:t>‹#›</a:t>
            </a:fld>
            <a:endParaRPr lang="en-US"/>
          </a:p>
        </p:txBody>
      </p:sp>
      <p:sp>
        <p:nvSpPr>
          <p:cNvPr id="7"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5368" name="Picture 9" descr="RM_shap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13"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pic>
        <p:nvPicPr>
          <p:cNvPr id="10" name="Picture 9" descr="PPT_RM_page.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27127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sldNum="0" hdr="0"/>
  <p:txStyles>
    <p:title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p:titleStyle>
    <p:bodyStyle>
      <a:lvl1pPr algn="l" rtl="0" eaLnBrk="1" fontAlgn="base" hangingPunct="1">
        <a:lnSpc>
          <a:spcPct val="90000"/>
        </a:lnSpc>
        <a:spcBef>
          <a:spcPct val="20000"/>
        </a:spcBef>
        <a:spcAft>
          <a:spcPct val="0"/>
        </a:spcAft>
        <a:buFont typeface="Arial" charset="0"/>
        <a:defRPr sz="3200" kern="1200">
          <a:solidFill>
            <a:schemeClr val="tx2"/>
          </a:solidFill>
          <a:latin typeface="+mn-lt"/>
          <a:ea typeface="+mn-ea"/>
          <a:cs typeface="+mn-cs"/>
        </a:defRPr>
      </a:lvl1pPr>
      <a:lvl2pPr algn="l" rtl="0" eaLnBrk="1" fontAlgn="base" hangingPunct="1">
        <a:lnSpc>
          <a:spcPct val="90000"/>
        </a:lnSpc>
        <a:spcBef>
          <a:spcPct val="20000"/>
        </a:spcBef>
        <a:spcAft>
          <a:spcPct val="0"/>
        </a:spcAft>
        <a:buFont typeface="Arial" charset="0"/>
        <a:defRPr sz="2800" kern="1200">
          <a:solidFill>
            <a:schemeClr val="tx2"/>
          </a:solidFill>
          <a:latin typeface="+mn-lt"/>
          <a:ea typeface="+mn-ea"/>
          <a:cs typeface="+mn-cs"/>
        </a:defRPr>
      </a:lvl2pPr>
      <a:lvl3pPr algn="l" rtl="0" eaLnBrk="1" fontAlgn="base" hangingPunct="1">
        <a:lnSpc>
          <a:spcPct val="90000"/>
        </a:lnSpc>
        <a:spcBef>
          <a:spcPct val="20000"/>
        </a:spcBef>
        <a:spcAft>
          <a:spcPct val="0"/>
        </a:spcAft>
        <a:buFont typeface="Arial" charset="0"/>
        <a:defRPr sz="2400" kern="1200">
          <a:solidFill>
            <a:schemeClr val="tx2"/>
          </a:solidFill>
          <a:latin typeface="+mn-lt"/>
          <a:ea typeface="+mn-ea"/>
          <a:cs typeface="+mn-cs"/>
        </a:defRPr>
      </a:lvl3pPr>
      <a:lvl4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4pPr>
      <a:lvl5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ruthmiskin.com/parent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www.oxfordowl.co.uk/Reading/" TargetMode="External"/><Relationship Id="rId4" Type="http://schemas.openxmlformats.org/officeDocument/2006/relationships/hyperlink" Target="https://www.facebook.com/miskin.education"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310742" y="4237416"/>
            <a:ext cx="4702629" cy="1181993"/>
          </a:xfrm>
        </p:spPr>
        <p:txBody>
          <a:bodyPr>
            <a:normAutofit/>
          </a:bodyPr>
          <a:lstStyle/>
          <a:p>
            <a:br>
              <a:rPr lang="en-US" dirty="0"/>
            </a:br>
            <a:r>
              <a:rPr lang="en-US" dirty="0"/>
              <a:t>Set 1 Sounds</a:t>
            </a:r>
          </a:p>
        </p:txBody>
      </p:sp>
    </p:spTree>
    <p:extLst>
      <p:ext uri="{BB962C8B-B14F-4D97-AF65-F5344CB8AC3E}">
        <p14:creationId xmlns:p14="http://schemas.microsoft.com/office/powerpoint/2010/main" val="1449078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Sounds + blending = word reading </a:t>
            </a:r>
          </a:p>
        </p:txBody>
      </p:sp>
      <p:pic>
        <p:nvPicPr>
          <p:cNvPr id="16" name="Picture 15" descr="Screen Shot 2016-04-13 at 10.33.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1036" y="4733170"/>
            <a:ext cx="2963858" cy="1394893"/>
          </a:xfrm>
          <a:prstGeom prst="rect">
            <a:avLst/>
          </a:prstGeom>
          <a:ln>
            <a:solidFill>
              <a:schemeClr val="tx1"/>
            </a:solidFill>
          </a:ln>
        </p:spPr>
      </p:pic>
      <p:sp>
        <p:nvSpPr>
          <p:cNvPr id="3" name="TextBox 2">
            <a:extLst>
              <a:ext uri="{FF2B5EF4-FFF2-40B4-BE49-F238E27FC236}">
                <a16:creationId xmlns:a16="http://schemas.microsoft.com/office/drawing/2014/main" id="{50D0F987-1124-9641-A917-5AF839C65251}"/>
              </a:ext>
            </a:extLst>
          </p:cNvPr>
          <p:cNvSpPr txBox="1"/>
          <p:nvPr/>
        </p:nvSpPr>
        <p:spPr>
          <a:xfrm>
            <a:off x="3718242" y="2680190"/>
            <a:ext cx="669447" cy="1015663"/>
          </a:xfrm>
          <a:prstGeom prst="rect">
            <a:avLst/>
          </a:prstGeom>
          <a:noFill/>
        </p:spPr>
        <p:txBody>
          <a:bodyPr wrap="square" rtlCol="0">
            <a:spAutoFit/>
          </a:bodyPr>
          <a:lstStyle/>
          <a:p>
            <a:r>
              <a:rPr lang="en-US" sz="6000" b="1">
                <a:solidFill>
                  <a:srgbClr val="787878"/>
                </a:solidFill>
                <a:ea typeface="+mj-ea"/>
                <a:cs typeface="+mj-cs"/>
              </a:rPr>
              <a:t>+</a:t>
            </a:r>
          </a:p>
        </p:txBody>
      </p:sp>
      <p:pic>
        <p:nvPicPr>
          <p:cNvPr id="9" name="Picture 8" descr="as.png">
            <a:extLst>
              <a:ext uri="{FF2B5EF4-FFF2-40B4-BE49-F238E27FC236}">
                <a16:creationId xmlns:a16="http://schemas.microsoft.com/office/drawing/2014/main" id="{51EA20A7-5BA2-E440-9860-D798EE7E53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8458" y="2618531"/>
            <a:ext cx="2966175" cy="1318300"/>
          </a:xfrm>
          <a:prstGeom prst="rect">
            <a:avLst/>
          </a:prstGeom>
        </p:spPr>
      </p:pic>
      <p:pic>
        <p:nvPicPr>
          <p:cNvPr id="5" name="Content Placeholder 1" descr="41Ho83H3mFL.jpg">
            <a:extLst>
              <a:ext uri="{FF2B5EF4-FFF2-40B4-BE49-F238E27FC236}">
                <a16:creationId xmlns:a16="http://schemas.microsoft.com/office/drawing/2014/main" id="{A9EB84E2-4F19-6DF5-66C9-9AB7BCBF7082}"/>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4350182" y="2488733"/>
            <a:ext cx="3706255" cy="1727115"/>
          </a:xfrm>
        </p:spPr>
      </p:pic>
      <p:sp>
        <p:nvSpPr>
          <p:cNvPr id="6" name="TextBox 5">
            <a:extLst>
              <a:ext uri="{FF2B5EF4-FFF2-40B4-BE49-F238E27FC236}">
                <a16:creationId xmlns:a16="http://schemas.microsoft.com/office/drawing/2014/main" id="{DF5C23F4-46B6-55AF-561B-F6BCC4B74756}"/>
              </a:ext>
            </a:extLst>
          </p:cNvPr>
          <p:cNvSpPr txBox="1"/>
          <p:nvPr/>
        </p:nvSpPr>
        <p:spPr>
          <a:xfrm>
            <a:off x="8271268" y="2680189"/>
            <a:ext cx="669447" cy="1015663"/>
          </a:xfrm>
          <a:prstGeom prst="rect">
            <a:avLst/>
          </a:prstGeom>
          <a:noFill/>
        </p:spPr>
        <p:txBody>
          <a:bodyPr wrap="square" rtlCol="0">
            <a:spAutoFit/>
          </a:bodyPr>
          <a:lstStyle/>
          <a:p>
            <a:r>
              <a:rPr lang="en-US" sz="6000" b="1">
                <a:solidFill>
                  <a:srgbClr val="787878"/>
                </a:solidFill>
                <a:ea typeface="+mj-ea"/>
                <a:cs typeface="+mj-cs"/>
              </a:rPr>
              <a:t>=</a:t>
            </a:r>
          </a:p>
        </p:txBody>
      </p:sp>
    </p:spTree>
    <p:extLst>
      <p:ext uri="{BB962C8B-B14F-4D97-AF65-F5344CB8AC3E}">
        <p14:creationId xmlns:p14="http://schemas.microsoft.com/office/powerpoint/2010/main" val="188493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8720"/>
            <a:ext cx="8635412" cy="864096"/>
          </a:xfrm>
        </p:spPr>
        <p:txBody>
          <a:bodyPr/>
          <a:lstStyle/>
          <a:p>
            <a:r>
              <a:rPr lang="en-US"/>
              <a:t>Virtual Classroom Set 1 sounds</a:t>
            </a:r>
          </a:p>
        </p:txBody>
      </p:sp>
      <p:sp>
        <p:nvSpPr>
          <p:cNvPr id="4" name="Content Placeholder 3">
            <a:extLst>
              <a:ext uri="{FF2B5EF4-FFF2-40B4-BE49-F238E27FC236}">
                <a16:creationId xmlns:a16="http://schemas.microsoft.com/office/drawing/2014/main" id="{78DCF29F-5515-690E-1F3F-7B1736B65C55}"/>
              </a:ext>
            </a:extLst>
          </p:cNvPr>
          <p:cNvSpPr>
            <a:spLocks noGrp="1"/>
          </p:cNvSpPr>
          <p:nvPr>
            <p:ph idx="1"/>
          </p:nvPr>
        </p:nvSpPr>
        <p:spPr/>
        <p:txBody>
          <a:bodyPr/>
          <a:lstStyle/>
          <a:p>
            <a:endParaRPr lang="en-US">
              <a:solidFill>
                <a:srgbClr val="FF0000"/>
              </a:solidFill>
            </a:endParaRPr>
          </a:p>
        </p:txBody>
      </p:sp>
      <p:pic>
        <p:nvPicPr>
          <p:cNvPr id="5" name="Picture 4" descr="A picture containing text, person&#10;&#10;Description automatically generated">
            <a:extLst>
              <a:ext uri="{FF2B5EF4-FFF2-40B4-BE49-F238E27FC236}">
                <a16:creationId xmlns:a16="http://schemas.microsoft.com/office/drawing/2014/main" id="{96178129-4A48-346F-CBEE-50C2BFE2FB11}"/>
              </a:ext>
            </a:extLst>
          </p:cNvPr>
          <p:cNvPicPr>
            <a:picLocks noChangeAspect="1"/>
          </p:cNvPicPr>
          <p:nvPr/>
        </p:nvPicPr>
        <p:blipFill rotWithShape="1">
          <a:blip r:embed="rId3"/>
          <a:srcRect t="16834"/>
          <a:stretch/>
        </p:blipFill>
        <p:spPr>
          <a:xfrm>
            <a:off x="474768" y="1768841"/>
            <a:ext cx="8188915" cy="3823688"/>
          </a:xfrm>
          <a:prstGeom prst="rect">
            <a:avLst/>
          </a:prstGeom>
        </p:spPr>
      </p:pic>
    </p:spTree>
    <p:extLst>
      <p:ext uri="{BB962C8B-B14F-4D97-AF65-F5344CB8AC3E}">
        <p14:creationId xmlns:p14="http://schemas.microsoft.com/office/powerpoint/2010/main" val="2615794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8720"/>
            <a:ext cx="8635412" cy="864096"/>
          </a:xfrm>
        </p:spPr>
        <p:txBody>
          <a:bodyPr/>
          <a:lstStyle/>
          <a:p>
            <a:r>
              <a:rPr lang="en-US"/>
              <a:t>Virtual Classroom Pinny time</a:t>
            </a:r>
          </a:p>
        </p:txBody>
      </p:sp>
      <p:pic>
        <p:nvPicPr>
          <p:cNvPr id="5" name="Picture 4" descr="A person holding a sign&#10;&#10;Description automatically generated with medium confidence">
            <a:extLst>
              <a:ext uri="{FF2B5EF4-FFF2-40B4-BE49-F238E27FC236}">
                <a16:creationId xmlns:a16="http://schemas.microsoft.com/office/drawing/2014/main" id="{436A6682-CD6D-B33E-7846-54ED5B25C53E}"/>
              </a:ext>
            </a:extLst>
          </p:cNvPr>
          <p:cNvPicPr>
            <a:picLocks noChangeAspect="1"/>
          </p:cNvPicPr>
          <p:nvPr/>
        </p:nvPicPr>
        <p:blipFill>
          <a:blip r:embed="rId3"/>
          <a:stretch>
            <a:fillRect/>
          </a:stretch>
        </p:blipFill>
        <p:spPr>
          <a:xfrm>
            <a:off x="683026" y="1537403"/>
            <a:ext cx="7772400" cy="4362460"/>
          </a:xfrm>
          <a:prstGeom prst="rect">
            <a:avLst/>
          </a:prstGeom>
        </p:spPr>
      </p:pic>
    </p:spTree>
    <p:extLst>
      <p:ext uri="{BB962C8B-B14F-4D97-AF65-F5344CB8AC3E}">
        <p14:creationId xmlns:p14="http://schemas.microsoft.com/office/powerpoint/2010/main" val="1177545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BB244-1D33-3C99-D764-B9ED37919A75}"/>
              </a:ext>
            </a:extLst>
          </p:cNvPr>
          <p:cNvSpPr>
            <a:spLocks noGrp="1"/>
          </p:cNvSpPr>
          <p:nvPr>
            <p:ph type="title"/>
          </p:nvPr>
        </p:nvSpPr>
        <p:spPr/>
        <p:txBody>
          <a:bodyPr/>
          <a:lstStyle/>
          <a:p>
            <a:r>
              <a:rPr lang="en-US"/>
              <a:t>How do I use the Virtual Classroom?</a:t>
            </a:r>
          </a:p>
        </p:txBody>
      </p:sp>
      <p:sp>
        <p:nvSpPr>
          <p:cNvPr id="3" name="Content Placeholder 2">
            <a:extLst>
              <a:ext uri="{FF2B5EF4-FFF2-40B4-BE49-F238E27FC236}">
                <a16:creationId xmlns:a16="http://schemas.microsoft.com/office/drawing/2014/main" id="{0781ADB7-4D9F-9B90-703B-75871F3285F0}"/>
              </a:ext>
            </a:extLst>
          </p:cNvPr>
          <p:cNvSpPr>
            <a:spLocks noGrp="1"/>
          </p:cNvSpPr>
          <p:nvPr>
            <p:ph idx="1"/>
          </p:nvPr>
        </p:nvSpPr>
        <p:spPr/>
        <p:txBody>
          <a:bodyPr/>
          <a:lstStyle/>
          <a:p>
            <a:pPr marL="514350" indent="-514350">
              <a:buFont typeface="+mj-lt"/>
              <a:buAutoNum type="arabicPeriod"/>
            </a:pPr>
            <a:r>
              <a:rPr lang="en-US"/>
              <a:t>Set aside 10 minutes to watch a film with your child each day.</a:t>
            </a:r>
          </a:p>
          <a:p>
            <a:pPr marL="514350" indent="-514350">
              <a:buFont typeface="+mj-lt"/>
              <a:buAutoNum type="arabicPeriod"/>
            </a:pPr>
            <a:r>
              <a:rPr lang="en-US"/>
              <a:t>Find a quiet space for your child to watch the film on a laptop or tablet.</a:t>
            </a:r>
          </a:p>
          <a:p>
            <a:pPr marL="514350" indent="-514350">
              <a:buFont typeface="+mj-lt"/>
              <a:buAutoNum type="arabicPeriod"/>
            </a:pPr>
            <a:r>
              <a:rPr lang="en-US"/>
              <a:t>Praise your child as they join in with the lesson – make it fun!</a:t>
            </a:r>
          </a:p>
          <a:p>
            <a:endParaRPr lang="en-US"/>
          </a:p>
          <a:p>
            <a:r>
              <a:rPr lang="en-US"/>
              <a:t>The more they </a:t>
            </a:r>
            <a:r>
              <a:rPr lang="en-US" err="1"/>
              <a:t>practise</a:t>
            </a:r>
            <a:r>
              <a:rPr lang="en-US"/>
              <a:t> using these films, the quicker they’ll learn to read. </a:t>
            </a:r>
          </a:p>
          <a:p>
            <a:endParaRPr lang="en-US"/>
          </a:p>
        </p:txBody>
      </p:sp>
    </p:spTree>
    <p:extLst>
      <p:ext uri="{BB962C8B-B14F-4D97-AF65-F5344CB8AC3E}">
        <p14:creationId xmlns:p14="http://schemas.microsoft.com/office/powerpoint/2010/main" val="368015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BF1B9-23AD-D3A3-BA60-5BE68FA59412}"/>
              </a:ext>
            </a:extLst>
          </p:cNvPr>
          <p:cNvSpPr>
            <a:spLocks noGrp="1"/>
          </p:cNvSpPr>
          <p:nvPr>
            <p:ph type="title"/>
          </p:nvPr>
        </p:nvSpPr>
        <p:spPr/>
        <p:txBody>
          <a:bodyPr/>
          <a:lstStyle/>
          <a:p>
            <a:r>
              <a:rPr lang="en-US"/>
              <a:t>Practice at home</a:t>
            </a:r>
          </a:p>
        </p:txBody>
      </p:sp>
      <p:pic>
        <p:nvPicPr>
          <p:cNvPr id="4" name="Picture 3" descr="Icon&#10;&#10;Description automatically generated">
            <a:extLst>
              <a:ext uri="{FF2B5EF4-FFF2-40B4-BE49-F238E27FC236}">
                <a16:creationId xmlns:a16="http://schemas.microsoft.com/office/drawing/2014/main" id="{75FD9A27-766C-39CD-1B93-051DFA5A96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99988">
            <a:off x="5419302" y="3212440"/>
            <a:ext cx="672177" cy="1043453"/>
          </a:xfrm>
          <a:prstGeom prst="rect">
            <a:avLst/>
          </a:prstGeom>
          <a:ln>
            <a:solidFill>
              <a:schemeClr val="tx1"/>
            </a:solidFill>
          </a:ln>
        </p:spPr>
      </p:pic>
      <p:pic>
        <p:nvPicPr>
          <p:cNvPr id="5" name="Picture 4" descr="Icon&#10;&#10;Description automatically generated">
            <a:extLst>
              <a:ext uri="{FF2B5EF4-FFF2-40B4-BE49-F238E27FC236}">
                <a16:creationId xmlns:a16="http://schemas.microsoft.com/office/drawing/2014/main" id="{C4F05C47-92F5-C6C4-4787-40794FA58E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81248">
            <a:off x="4881407" y="3062758"/>
            <a:ext cx="752959" cy="1043453"/>
          </a:xfrm>
          <a:prstGeom prst="rect">
            <a:avLst/>
          </a:prstGeom>
          <a:ln>
            <a:solidFill>
              <a:schemeClr val="tx1"/>
            </a:solidFill>
          </a:ln>
        </p:spPr>
      </p:pic>
      <p:pic>
        <p:nvPicPr>
          <p:cNvPr id="6" name="Picture 5" descr="Icon&#10;&#10;Description automatically generated">
            <a:extLst>
              <a:ext uri="{FF2B5EF4-FFF2-40B4-BE49-F238E27FC236}">
                <a16:creationId xmlns:a16="http://schemas.microsoft.com/office/drawing/2014/main" id="{EE9384B1-7A64-F60E-C16E-1DAF86F914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9342" y="2991349"/>
            <a:ext cx="709647" cy="1043453"/>
          </a:xfrm>
          <a:prstGeom prst="rect">
            <a:avLst/>
          </a:prstGeom>
          <a:ln>
            <a:solidFill>
              <a:schemeClr val="tx1"/>
            </a:solidFill>
          </a:ln>
        </p:spPr>
      </p:pic>
      <p:pic>
        <p:nvPicPr>
          <p:cNvPr id="7" name="Picture 6" descr="Icon&#10;&#10;Description automatically generated with medium confidence">
            <a:extLst>
              <a:ext uri="{FF2B5EF4-FFF2-40B4-BE49-F238E27FC236}">
                <a16:creationId xmlns:a16="http://schemas.microsoft.com/office/drawing/2014/main" id="{39CF1E34-2C16-90C2-5408-0E089031E2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84076">
            <a:off x="3917351" y="3034342"/>
            <a:ext cx="693254" cy="1043453"/>
          </a:xfrm>
          <a:prstGeom prst="rect">
            <a:avLst/>
          </a:prstGeom>
          <a:ln>
            <a:solidFill>
              <a:schemeClr val="tx1"/>
            </a:solidFill>
          </a:ln>
        </p:spPr>
      </p:pic>
      <p:pic>
        <p:nvPicPr>
          <p:cNvPr id="8" name="Picture 7" descr="Icon&#10;&#10;Description automatically generated">
            <a:extLst>
              <a:ext uri="{FF2B5EF4-FFF2-40B4-BE49-F238E27FC236}">
                <a16:creationId xmlns:a16="http://schemas.microsoft.com/office/drawing/2014/main" id="{9855C131-B1F1-B62F-9406-DD5D758447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80984">
            <a:off x="3462092" y="3168882"/>
            <a:ext cx="713941" cy="1043452"/>
          </a:xfrm>
          <a:prstGeom prst="rect">
            <a:avLst/>
          </a:prstGeom>
          <a:ln>
            <a:solidFill>
              <a:schemeClr val="tx1"/>
            </a:solidFill>
          </a:ln>
        </p:spPr>
      </p:pic>
      <p:pic>
        <p:nvPicPr>
          <p:cNvPr id="9" name="Picture 2">
            <a:extLst>
              <a:ext uri="{FF2B5EF4-FFF2-40B4-BE49-F238E27FC236}">
                <a16:creationId xmlns:a16="http://schemas.microsoft.com/office/drawing/2014/main" id="{41301B5D-AB7E-D551-D3EA-60A974B363BB}"/>
              </a:ext>
            </a:extLst>
          </p:cNvPr>
          <p:cNvPicPr>
            <a:picLocks noChangeAspect="1" noChangeArrowheads="1"/>
          </p:cNvPicPr>
          <p:nvPr/>
        </p:nvPicPr>
        <p:blipFill>
          <a:blip r:embed="rId8"/>
          <a:srcRect/>
          <a:stretch/>
        </p:blipFill>
        <p:spPr bwMode="auto">
          <a:xfrm>
            <a:off x="296724" y="2630927"/>
            <a:ext cx="1379240" cy="19535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DE7551E-80E0-94C3-4852-891D6C0F29FF}"/>
              </a:ext>
            </a:extLst>
          </p:cNvPr>
          <p:cNvPicPr>
            <a:picLocks noChangeAspect="1"/>
          </p:cNvPicPr>
          <p:nvPr/>
        </p:nvPicPr>
        <p:blipFill>
          <a:blip r:embed="rId9"/>
          <a:srcRect/>
          <a:stretch/>
        </p:blipFill>
        <p:spPr>
          <a:xfrm>
            <a:off x="1777308" y="2616038"/>
            <a:ext cx="1392216" cy="2081222"/>
          </a:xfrm>
          <a:prstGeom prst="rect">
            <a:avLst/>
          </a:prstGeom>
        </p:spPr>
      </p:pic>
      <p:pic>
        <p:nvPicPr>
          <p:cNvPr id="12" name="Picture 11">
            <a:extLst>
              <a:ext uri="{FF2B5EF4-FFF2-40B4-BE49-F238E27FC236}">
                <a16:creationId xmlns:a16="http://schemas.microsoft.com/office/drawing/2014/main" id="{4B202669-119E-FF94-163A-09E186799290}"/>
              </a:ext>
            </a:extLst>
          </p:cNvPr>
          <p:cNvPicPr>
            <a:picLocks noChangeAspect="1"/>
          </p:cNvPicPr>
          <p:nvPr/>
        </p:nvPicPr>
        <p:blipFill>
          <a:blip r:embed="rId10"/>
          <a:srcRect/>
          <a:stretch/>
        </p:blipFill>
        <p:spPr>
          <a:xfrm>
            <a:off x="6739093" y="2541006"/>
            <a:ext cx="2112971" cy="2398246"/>
          </a:xfrm>
          <a:prstGeom prst="rect">
            <a:avLst/>
          </a:prstGeom>
        </p:spPr>
      </p:pic>
      <p:sp>
        <p:nvSpPr>
          <p:cNvPr id="13" name="Rectangle 12">
            <a:extLst>
              <a:ext uri="{FF2B5EF4-FFF2-40B4-BE49-F238E27FC236}">
                <a16:creationId xmlns:a16="http://schemas.microsoft.com/office/drawing/2014/main" id="{9342ACDE-04E3-376F-BB92-F9ACC2280435}"/>
              </a:ext>
            </a:extLst>
          </p:cNvPr>
          <p:cNvSpPr/>
          <p:nvPr/>
        </p:nvSpPr>
        <p:spPr>
          <a:xfrm>
            <a:off x="1849508" y="2630927"/>
            <a:ext cx="718512" cy="162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6343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450BF-B53D-6F49-9A43-6D1A1CC94C18}"/>
              </a:ext>
            </a:extLst>
          </p:cNvPr>
          <p:cNvSpPr>
            <a:spLocks noGrp="1"/>
          </p:cNvSpPr>
          <p:nvPr>
            <p:ph type="title"/>
          </p:nvPr>
        </p:nvSpPr>
        <p:spPr/>
        <p:txBody>
          <a:bodyPr/>
          <a:lstStyle/>
          <a:p>
            <a:r>
              <a:rPr lang="en-US"/>
              <a:t>Teaching letter formation</a:t>
            </a:r>
          </a:p>
        </p:txBody>
      </p:sp>
      <p:pic>
        <p:nvPicPr>
          <p:cNvPr id="7" name="Content Placeholder 6" descr="A screenshot of a cell phone&#10;&#10;Description automatically generated">
            <a:extLst>
              <a:ext uri="{FF2B5EF4-FFF2-40B4-BE49-F238E27FC236}">
                <a16:creationId xmlns:a16="http://schemas.microsoft.com/office/drawing/2014/main" id="{2C4C9AB0-B505-1445-9009-1C3C5B4F7360}"/>
              </a:ext>
            </a:extLst>
          </p:cNvPr>
          <p:cNvPicPr>
            <a:picLocks noGrp="1" noChangeAspect="1"/>
          </p:cNvPicPr>
          <p:nvPr>
            <p:ph idx="1"/>
          </p:nvPr>
        </p:nvPicPr>
        <p:blipFill>
          <a:blip r:embed="rId3"/>
          <a:stretch>
            <a:fillRect/>
          </a:stretch>
        </p:blipFill>
        <p:spPr>
          <a:xfrm>
            <a:off x="576226" y="1289740"/>
            <a:ext cx="7991548" cy="5040313"/>
          </a:xfrm>
        </p:spPr>
      </p:pic>
    </p:spTree>
    <p:extLst>
      <p:ext uri="{BB962C8B-B14F-4D97-AF65-F5344CB8AC3E}">
        <p14:creationId xmlns:p14="http://schemas.microsoft.com/office/powerpoint/2010/main" val="3068285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883CF-ABF9-984B-9FFC-62BB643E79F7}"/>
              </a:ext>
            </a:extLst>
          </p:cNvPr>
          <p:cNvSpPr>
            <a:spLocks noGrp="1"/>
          </p:cNvSpPr>
          <p:nvPr>
            <p:ph type="title"/>
          </p:nvPr>
        </p:nvSpPr>
        <p:spPr/>
        <p:txBody>
          <a:bodyPr/>
          <a:lstStyle/>
          <a:p>
            <a:r>
              <a:rPr lang="en-US"/>
              <a:t>Free Video Tutorials (</a:t>
            </a:r>
            <a:r>
              <a:rPr lang="en-US" err="1"/>
              <a:t>ruthmiskin.com</a:t>
            </a:r>
            <a:r>
              <a:rPr lang="en-US"/>
              <a:t>)</a:t>
            </a:r>
          </a:p>
        </p:txBody>
      </p:sp>
      <p:sp>
        <p:nvSpPr>
          <p:cNvPr id="4" name="Content Placeholder 3">
            <a:extLst>
              <a:ext uri="{FF2B5EF4-FFF2-40B4-BE49-F238E27FC236}">
                <a16:creationId xmlns:a16="http://schemas.microsoft.com/office/drawing/2014/main" id="{A1823E7C-D3F9-9097-2E64-A9E7BEE36699}"/>
              </a:ext>
            </a:extLst>
          </p:cNvPr>
          <p:cNvSpPr>
            <a:spLocks noGrp="1"/>
          </p:cNvSpPr>
          <p:nvPr>
            <p:ph idx="1"/>
          </p:nvPr>
        </p:nvSpPr>
        <p:spPr/>
        <p:txBody>
          <a:bodyPr/>
          <a:lstStyle/>
          <a:p>
            <a:endParaRPr lang="en-US"/>
          </a:p>
        </p:txBody>
      </p:sp>
      <p:pic>
        <p:nvPicPr>
          <p:cNvPr id="6" name="Content Placeholder 6" descr="Graphical user interface, text, application&#10;&#10;Description automatically generated">
            <a:extLst>
              <a:ext uri="{FF2B5EF4-FFF2-40B4-BE49-F238E27FC236}">
                <a16:creationId xmlns:a16="http://schemas.microsoft.com/office/drawing/2014/main" id="{C127C820-F1A8-6343-67F6-AB70C2953E36}"/>
              </a:ext>
            </a:extLst>
          </p:cNvPr>
          <p:cNvPicPr>
            <a:picLocks noChangeAspect="1"/>
          </p:cNvPicPr>
          <p:nvPr/>
        </p:nvPicPr>
        <p:blipFill>
          <a:blip r:embed="rId3"/>
          <a:stretch>
            <a:fillRect/>
          </a:stretch>
        </p:blipFill>
        <p:spPr bwMode="auto">
          <a:xfrm>
            <a:off x="323850" y="2178769"/>
            <a:ext cx="8639175" cy="3454550"/>
          </a:xfrm>
          <a:prstGeom prst="rect">
            <a:avLst/>
          </a:prstGeom>
          <a:noFill/>
          <a:ln w="9525">
            <a:noFill/>
            <a:miter lim="800000"/>
            <a:headEnd/>
            <a:tailEnd/>
          </a:ln>
        </p:spPr>
      </p:pic>
    </p:spTree>
    <p:extLst>
      <p:ext uri="{BB962C8B-B14F-4D97-AF65-F5344CB8AC3E}">
        <p14:creationId xmlns:p14="http://schemas.microsoft.com/office/powerpoint/2010/main" val="422422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F2CC8-DE15-654D-9D80-DC0A1706511B}"/>
              </a:ext>
            </a:extLst>
          </p:cNvPr>
          <p:cNvSpPr>
            <a:spLocks noGrp="1"/>
          </p:cNvSpPr>
          <p:nvPr>
            <p:ph type="title"/>
          </p:nvPr>
        </p:nvSpPr>
        <p:spPr/>
        <p:txBody>
          <a:bodyPr/>
          <a:lstStyle/>
          <a:p>
            <a:r>
              <a:rPr lang="en-US"/>
              <a:t>What can I do?</a:t>
            </a:r>
          </a:p>
        </p:txBody>
      </p:sp>
      <p:sp>
        <p:nvSpPr>
          <p:cNvPr id="3" name="Content Placeholder 2">
            <a:extLst>
              <a:ext uri="{FF2B5EF4-FFF2-40B4-BE49-F238E27FC236}">
                <a16:creationId xmlns:a16="http://schemas.microsoft.com/office/drawing/2014/main" id="{DDF6C960-CBF0-1745-812E-85F7F7488773}"/>
              </a:ext>
            </a:extLst>
          </p:cNvPr>
          <p:cNvSpPr>
            <a:spLocks noGrp="1"/>
          </p:cNvSpPr>
          <p:nvPr>
            <p:ph idx="1"/>
          </p:nvPr>
        </p:nvSpPr>
        <p:spPr/>
        <p:txBody>
          <a:bodyPr/>
          <a:lstStyle/>
          <a:p>
            <a:pPr marL="514350" indent="-514350">
              <a:buFont typeface="+mj-lt"/>
              <a:buAutoNum type="arabicPeriod"/>
            </a:pPr>
            <a:r>
              <a:rPr lang="en-GB"/>
              <a:t>Use pure sounds rather than letter names.</a:t>
            </a:r>
          </a:p>
          <a:p>
            <a:pPr marL="514350" indent="-514350">
              <a:buFont typeface="+mj-lt"/>
              <a:buAutoNum type="arabicPeriod"/>
            </a:pPr>
            <a:r>
              <a:rPr lang="en-GB"/>
              <a:t>Teach the picture names.</a:t>
            </a:r>
          </a:p>
          <a:p>
            <a:pPr marL="514350" indent="-514350">
              <a:buFont typeface="+mj-lt"/>
              <a:buAutoNum type="arabicPeriod"/>
            </a:pPr>
            <a:r>
              <a:rPr lang="en-GB"/>
              <a:t>Practise reading sounds speedily.</a:t>
            </a:r>
          </a:p>
          <a:p>
            <a:pPr marL="514350" indent="-514350">
              <a:buFont typeface="+mj-lt"/>
              <a:buAutoNum type="arabicPeriod"/>
            </a:pPr>
            <a:r>
              <a:rPr lang="en-GB"/>
              <a:t>Watch the Virtual Classroom films together.</a:t>
            </a:r>
          </a:p>
          <a:p>
            <a:pPr marL="514350" indent="-514350">
              <a:buFont typeface="+mj-lt"/>
              <a:buAutoNum type="arabicPeriod"/>
            </a:pPr>
            <a:r>
              <a:rPr lang="en-GB"/>
              <a:t>Use the handwriting phrases to practise writing.</a:t>
            </a:r>
          </a:p>
        </p:txBody>
      </p:sp>
    </p:spTree>
    <p:extLst>
      <p:ext uri="{BB962C8B-B14F-4D97-AF65-F5344CB8AC3E}">
        <p14:creationId xmlns:p14="http://schemas.microsoft.com/office/powerpoint/2010/main" val="254120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Online resources available</a:t>
            </a:r>
          </a:p>
        </p:txBody>
      </p:sp>
      <p:sp>
        <p:nvSpPr>
          <p:cNvPr id="3" name="Content Placeholder 2"/>
          <p:cNvSpPr>
            <a:spLocks noGrp="1"/>
          </p:cNvSpPr>
          <p:nvPr>
            <p:ph idx="1"/>
          </p:nvPr>
        </p:nvSpPr>
        <p:spPr/>
        <p:txBody>
          <a:bodyPr/>
          <a:lstStyle/>
          <a:p>
            <a:r>
              <a:rPr lang="en-US"/>
              <a:t>Ruth Miskin Parents’ Page:</a:t>
            </a:r>
          </a:p>
          <a:p>
            <a:r>
              <a:rPr lang="en-US">
                <a:hlinkClick r:id="rId3"/>
              </a:rPr>
              <a:t>https://www.ruthmiskin.com/parents/</a:t>
            </a:r>
            <a:endParaRPr lang="en-US"/>
          </a:p>
          <a:p>
            <a:endParaRPr lang="en-US"/>
          </a:p>
          <a:p>
            <a:r>
              <a:rPr lang="en-US"/>
              <a:t>Ruth Miskin Facebook:</a:t>
            </a:r>
          </a:p>
          <a:p>
            <a:r>
              <a:rPr lang="en-US">
                <a:hlinkClick r:id="rId4"/>
              </a:rPr>
              <a:t>https://www.facebook.com/miskin.education</a:t>
            </a:r>
            <a:endParaRPr lang="en-US"/>
          </a:p>
          <a:p>
            <a:endParaRPr lang="en-US"/>
          </a:p>
          <a:p>
            <a:r>
              <a:rPr lang="en-US"/>
              <a:t>Free e-books for home reading:</a:t>
            </a:r>
          </a:p>
          <a:p>
            <a:r>
              <a:rPr lang="en-US">
                <a:hlinkClick r:id="rId5"/>
              </a:rPr>
              <a:t>http://www.oxfordowl.co.uk/Reading/</a:t>
            </a:r>
            <a:endParaRPr lang="en-US"/>
          </a:p>
          <a:p>
            <a:endParaRPr lang="en-US"/>
          </a:p>
          <a:p>
            <a:endParaRPr lang="en-US"/>
          </a:p>
        </p:txBody>
      </p:sp>
    </p:spTree>
    <p:extLst>
      <p:ext uri="{BB962C8B-B14F-4D97-AF65-F5344CB8AC3E}">
        <p14:creationId xmlns:p14="http://schemas.microsoft.com/office/powerpoint/2010/main" val="4048479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36" y="260649"/>
            <a:ext cx="8640951" cy="864096"/>
          </a:xfrm>
        </p:spPr>
        <p:txBody>
          <a:bodyPr/>
          <a:lstStyle/>
          <a:p>
            <a:r>
              <a:rPr lang="en-US"/>
              <a:t>Reading </a:t>
            </a:r>
            <a:r>
              <a:rPr lang="en-GB"/>
              <a:t>changes everything</a:t>
            </a:r>
            <a:endParaRPr lang="en-US"/>
          </a:p>
        </p:txBody>
      </p:sp>
      <p:sp>
        <p:nvSpPr>
          <p:cNvPr id="5" name="Content Placeholder 4"/>
          <p:cNvSpPr>
            <a:spLocks noGrp="1"/>
          </p:cNvSpPr>
          <p:nvPr>
            <p:ph idx="1"/>
          </p:nvPr>
        </p:nvSpPr>
        <p:spPr>
          <a:prstGeom prst="rect">
            <a:avLst/>
          </a:prstGeom>
        </p:spPr>
        <p:txBody>
          <a:bodyPr>
            <a:normAutofit/>
          </a:bodyPr>
          <a:lstStyle/>
          <a:p>
            <a:pPr marL="0" indent="0">
              <a:buNone/>
            </a:pPr>
            <a:r>
              <a:rPr lang="en-US">
                <a:solidFill>
                  <a:srgbClr val="5A5A5A"/>
                </a:solidFill>
              </a:rPr>
              <a:t>Teach a child to read and keep that child reading and we will change everything.</a:t>
            </a:r>
          </a:p>
          <a:p>
            <a:endParaRPr lang="en-US"/>
          </a:p>
          <a:p>
            <a:pPr marL="0" indent="0">
              <a:buNone/>
            </a:pPr>
            <a:r>
              <a:rPr lang="en-US" b="1"/>
              <a:t>And I mean everything.</a:t>
            </a:r>
          </a:p>
          <a:p>
            <a:endParaRPr lang="en-US" b="1">
              <a:solidFill>
                <a:schemeClr val="accent1"/>
              </a:solidFill>
            </a:endParaRPr>
          </a:p>
          <a:p>
            <a:pPr marL="0" indent="0" algn="r">
              <a:buNone/>
            </a:pPr>
            <a:r>
              <a:rPr lang="en-US" sz="1800" i="1"/>
              <a:t>Jeanette Winterson</a:t>
            </a:r>
            <a:endParaRPr lang="en-US" sz="1800" b="1" i="1">
              <a:solidFill>
                <a:schemeClr val="accent1"/>
              </a:solidFill>
            </a:endParaRPr>
          </a:p>
          <a:p>
            <a:endParaRPr lang="en-US"/>
          </a:p>
        </p:txBody>
      </p:sp>
    </p:spTree>
    <p:extLst>
      <p:ext uri="{BB962C8B-B14F-4D97-AF65-F5344CB8AC3E}">
        <p14:creationId xmlns:p14="http://schemas.microsoft.com/office/powerpoint/2010/main" val="4236746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36" y="260649"/>
            <a:ext cx="8640951" cy="864096"/>
          </a:xfrm>
        </p:spPr>
        <p:txBody>
          <a:bodyPr/>
          <a:lstStyle/>
          <a:p>
            <a:r>
              <a:rPr lang="en-US">
                <a:solidFill>
                  <a:schemeClr val="accent5"/>
                </a:solidFill>
              </a:rPr>
              <a:t>Reading </a:t>
            </a:r>
            <a:r>
              <a:rPr lang="en-GB">
                <a:solidFill>
                  <a:schemeClr val="accent5"/>
                </a:solidFill>
              </a:rPr>
              <a:t>changes everything</a:t>
            </a:r>
            <a:endParaRPr lang="en-US">
              <a:solidFill>
                <a:schemeClr val="accent5"/>
              </a:solidFill>
            </a:endParaRPr>
          </a:p>
        </p:txBody>
      </p:sp>
      <p:sp>
        <p:nvSpPr>
          <p:cNvPr id="5" name="Content Placeholder 4"/>
          <p:cNvSpPr>
            <a:spLocks noGrp="1"/>
          </p:cNvSpPr>
          <p:nvPr>
            <p:ph idx="1"/>
          </p:nvPr>
        </p:nvSpPr>
        <p:spPr>
          <a:prstGeom prst="rect">
            <a:avLst/>
          </a:prstGeom>
        </p:spPr>
        <p:txBody>
          <a:bodyPr>
            <a:normAutofit/>
          </a:bodyPr>
          <a:lstStyle/>
          <a:p>
            <a:pPr marL="0" indent="0">
              <a:buNone/>
            </a:pPr>
            <a:r>
              <a:rPr lang="en-US">
                <a:solidFill>
                  <a:srgbClr val="5A5A5A"/>
                </a:solidFill>
              </a:rPr>
              <a:t>Teach a child to read and keep that child reading and we will change everything.</a:t>
            </a:r>
          </a:p>
          <a:p>
            <a:endParaRPr lang="en-US"/>
          </a:p>
          <a:p>
            <a:pPr marL="0" indent="0">
              <a:buNone/>
            </a:pPr>
            <a:r>
              <a:rPr lang="en-US" b="1"/>
              <a:t>And I mean everything.</a:t>
            </a:r>
          </a:p>
          <a:p>
            <a:endParaRPr lang="en-US" b="1">
              <a:solidFill>
                <a:schemeClr val="accent1"/>
              </a:solidFill>
            </a:endParaRPr>
          </a:p>
          <a:p>
            <a:pPr marL="0" indent="0" algn="r">
              <a:buNone/>
            </a:pPr>
            <a:r>
              <a:rPr lang="en-US" sz="1800" i="1"/>
              <a:t>Jeanette Winterson</a:t>
            </a:r>
            <a:endParaRPr lang="en-US" sz="1800" b="1" i="1">
              <a:solidFill>
                <a:schemeClr val="accent1"/>
              </a:solidFill>
            </a:endParaRPr>
          </a:p>
          <a:p>
            <a:endParaRPr lang="en-US"/>
          </a:p>
        </p:txBody>
      </p:sp>
    </p:spTree>
    <p:extLst>
      <p:ext uri="{BB962C8B-B14F-4D97-AF65-F5344CB8AC3E}">
        <p14:creationId xmlns:p14="http://schemas.microsoft.com/office/powerpoint/2010/main" val="2521442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323528" y="260648"/>
            <a:ext cx="7478713" cy="86409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SzPct val="25000"/>
              <a:buNone/>
            </a:pPr>
            <a:r>
              <a:rPr lang="en-US" sz="3000" b="1" i="0" u="none" strike="noStrike" cap="none">
                <a:solidFill>
                  <a:srgbClr val="787878"/>
                </a:solidFill>
                <a:latin typeface="Arial"/>
                <a:ea typeface="Arial"/>
                <a:cs typeface="Arial"/>
                <a:sym typeface="Arial"/>
              </a:rPr>
              <a:t>What is phonics?</a:t>
            </a:r>
          </a:p>
        </p:txBody>
      </p:sp>
      <p:sp>
        <p:nvSpPr>
          <p:cNvPr id="234" name="Shape 234"/>
          <p:cNvSpPr txBox="1">
            <a:spLocks noGrp="1"/>
          </p:cNvSpPr>
          <p:nvPr>
            <p:ph type="body" idx="1"/>
          </p:nvPr>
        </p:nvSpPr>
        <p:spPr>
          <a:xfrm>
            <a:off x="323528" y="1446133"/>
            <a:ext cx="8639174" cy="5040559"/>
          </a:xfrm>
          <a:prstGeom prst="rect">
            <a:avLst/>
          </a:prstGeom>
          <a:noFill/>
          <a:ln>
            <a:noFill/>
          </a:ln>
        </p:spPr>
        <p:txBody>
          <a:bodyPr lIns="91425" tIns="45700" rIns="91425" bIns="45700" anchor="t" anchorCtr="0">
            <a:noAutofit/>
          </a:bodyPr>
          <a:lstStyle/>
          <a:p>
            <a:pPr marL="0" marR="0" lvl="0" indent="0" algn="l" rtl="0">
              <a:lnSpc>
                <a:spcPct val="90000"/>
              </a:lnSpc>
              <a:spcBef>
                <a:spcPts val="640"/>
              </a:spcBef>
              <a:spcAft>
                <a:spcPts val="0"/>
              </a:spcAft>
              <a:buSzPct val="25000"/>
              <a:buNone/>
            </a:pPr>
            <a:r>
              <a:rPr lang="en-US" sz="3200" b="0" i="0" u="none" strike="noStrike" cap="none">
                <a:solidFill>
                  <a:schemeClr val="dk2"/>
                </a:solidFill>
                <a:latin typeface="Arial"/>
                <a:ea typeface="Arial"/>
                <a:cs typeface="Arial"/>
                <a:sym typeface="Arial"/>
              </a:rPr>
              <a:t>Sounds</a:t>
            </a:r>
          </a:p>
          <a:p>
            <a:pPr marL="0" marR="0" lvl="0" indent="0" algn="l" rtl="0">
              <a:lnSpc>
                <a:spcPct val="90000"/>
              </a:lnSpc>
              <a:spcBef>
                <a:spcPts val="640"/>
              </a:spcBef>
              <a:spcAft>
                <a:spcPts val="0"/>
              </a:spcAft>
              <a:buSzPct val="25000"/>
              <a:buNone/>
            </a:pPr>
            <a:endParaRPr lang="en-US">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endParaRPr sz="3200" b="0" i="0" u="none" strike="noStrike" cap="none">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endParaRPr lang="en-US" sz="3200" i="0" u="none" strike="noStrike" cap="none">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r>
              <a:rPr lang="en-US" sz="3200" i="0" u="none" strike="noStrike" cap="none">
                <a:solidFill>
                  <a:schemeClr val="dk2"/>
                </a:solidFill>
                <a:latin typeface="Arial"/>
                <a:ea typeface="Arial"/>
                <a:cs typeface="Arial"/>
                <a:sym typeface="Arial"/>
              </a:rPr>
              <a:t>Graphemes</a:t>
            </a:r>
          </a:p>
        </p:txBody>
      </p:sp>
      <p:pic>
        <p:nvPicPr>
          <p:cNvPr id="4" name="Picture 3" descr="Logo, company name&#10;&#10;Description automatically generated">
            <a:extLst>
              <a:ext uri="{FF2B5EF4-FFF2-40B4-BE49-F238E27FC236}">
                <a16:creationId xmlns:a16="http://schemas.microsoft.com/office/drawing/2014/main" id="{0E91C4A9-039C-6C83-6C3C-DE380516B364}"/>
              </a:ext>
            </a:extLst>
          </p:cNvPr>
          <p:cNvPicPr>
            <a:picLocks noChangeAspect="1"/>
          </p:cNvPicPr>
          <p:nvPr/>
        </p:nvPicPr>
        <p:blipFill>
          <a:blip r:embed="rId3"/>
          <a:stretch>
            <a:fillRect/>
          </a:stretch>
        </p:blipFill>
        <p:spPr>
          <a:xfrm>
            <a:off x="462581" y="2206385"/>
            <a:ext cx="2141134" cy="1015097"/>
          </a:xfrm>
          <a:prstGeom prst="rect">
            <a:avLst/>
          </a:prstGeom>
        </p:spPr>
      </p:pic>
      <p:pic>
        <p:nvPicPr>
          <p:cNvPr id="6" name="Picture 5" descr="Icon&#10;&#10;Description automatically generated">
            <a:extLst>
              <a:ext uri="{FF2B5EF4-FFF2-40B4-BE49-F238E27FC236}">
                <a16:creationId xmlns:a16="http://schemas.microsoft.com/office/drawing/2014/main" id="{B3DF2F75-2DE2-8CBD-41DC-60221AE32106}"/>
              </a:ext>
            </a:extLst>
          </p:cNvPr>
          <p:cNvPicPr>
            <a:picLocks noChangeAspect="1"/>
          </p:cNvPicPr>
          <p:nvPr/>
        </p:nvPicPr>
        <p:blipFill>
          <a:blip r:embed="rId4"/>
          <a:stretch>
            <a:fillRect/>
          </a:stretch>
        </p:blipFill>
        <p:spPr>
          <a:xfrm>
            <a:off x="3104922" y="2206385"/>
            <a:ext cx="2141134" cy="1017734"/>
          </a:xfrm>
          <a:prstGeom prst="rect">
            <a:avLst/>
          </a:prstGeom>
        </p:spPr>
      </p:pic>
      <p:sp>
        <p:nvSpPr>
          <p:cNvPr id="7" name="TextBox 6">
            <a:extLst>
              <a:ext uri="{FF2B5EF4-FFF2-40B4-BE49-F238E27FC236}">
                <a16:creationId xmlns:a16="http://schemas.microsoft.com/office/drawing/2014/main" id="{5440A824-FB47-FB5A-528B-01B843FFB46D}"/>
              </a:ext>
            </a:extLst>
          </p:cNvPr>
          <p:cNvSpPr txBox="1"/>
          <p:nvPr/>
        </p:nvSpPr>
        <p:spPr>
          <a:xfrm>
            <a:off x="323528" y="4314159"/>
            <a:ext cx="7976279" cy="1077218"/>
          </a:xfrm>
          <a:prstGeom prst="rect">
            <a:avLst/>
          </a:prstGeom>
          <a:noFill/>
        </p:spPr>
        <p:txBody>
          <a:bodyPr wrap="square" rtlCol="0">
            <a:spAutoFit/>
          </a:bodyPr>
          <a:lstStyle/>
          <a:p>
            <a:pPr lvl="0"/>
            <a:r>
              <a:rPr lang="en-GB" sz="3200" i="1">
                <a:solidFill>
                  <a:schemeClr val="tx2"/>
                </a:solidFill>
              </a:rPr>
              <a:t>demonstrate, containing, roamed, trivial, injured, whimper</a:t>
            </a:r>
          </a:p>
        </p:txBody>
      </p:sp>
    </p:spTree>
    <p:extLst>
      <p:ext uri="{BB962C8B-B14F-4D97-AF65-F5344CB8AC3E}">
        <p14:creationId xmlns:p14="http://schemas.microsoft.com/office/powerpoint/2010/main" val="401030084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English alphabetic code</a:t>
            </a:r>
          </a:p>
        </p:txBody>
      </p:sp>
      <p:sp>
        <p:nvSpPr>
          <p:cNvPr id="3" name="Content Placeholder 2"/>
          <p:cNvSpPr>
            <a:spLocks noGrp="1"/>
          </p:cNvSpPr>
          <p:nvPr>
            <p:ph idx="1"/>
          </p:nvPr>
        </p:nvSpPr>
        <p:spPr/>
        <p:txBody>
          <a:bodyPr/>
          <a:lstStyle/>
          <a:p>
            <a:pPr marL="457200" indent="-457200">
              <a:buFont typeface="Arial"/>
              <a:buChar char="•"/>
            </a:pPr>
            <a:r>
              <a:rPr lang="en-US"/>
              <a:t>44 sounds</a:t>
            </a:r>
          </a:p>
          <a:p>
            <a:pPr marL="457200" indent="-457200">
              <a:buFont typeface="Arial"/>
              <a:buChar char="•"/>
            </a:pPr>
            <a:r>
              <a:rPr lang="en-US"/>
              <a:t>26 letters</a:t>
            </a:r>
          </a:p>
          <a:p>
            <a:pPr marL="457200" indent="-457200">
              <a:buFont typeface="Arial"/>
              <a:buChar char="•"/>
            </a:pPr>
            <a:r>
              <a:rPr lang="en-US"/>
              <a:t>Over 150+ graphemes (letter combinations)</a:t>
            </a:r>
          </a:p>
          <a:p>
            <a:pPr marL="457200" indent="-457200">
              <a:buFont typeface="Arial"/>
              <a:buChar char="•"/>
            </a:pPr>
            <a:endParaRPr lang="en-US"/>
          </a:p>
          <a:p>
            <a:r>
              <a:rPr lang="en-US"/>
              <a:t>One of the most complex alphabetic codes in the world.</a:t>
            </a:r>
          </a:p>
        </p:txBody>
      </p:sp>
    </p:spTree>
    <p:extLst>
      <p:ext uri="{BB962C8B-B14F-4D97-AF65-F5344CB8AC3E}">
        <p14:creationId xmlns:p14="http://schemas.microsoft.com/office/powerpoint/2010/main" val="331377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7" name="Title 1"/>
          <p:cNvSpPr>
            <a:spLocks noGrp="1"/>
          </p:cNvSpPr>
          <p:nvPr>
            <p:ph type="title"/>
          </p:nvPr>
        </p:nvSpPr>
        <p:spPr/>
        <p:txBody>
          <a:bodyPr/>
          <a:lstStyle/>
          <a:p>
            <a:pPr eaLnBrk="1" fontAlgn="auto" hangingPunct="1">
              <a:spcBef>
                <a:spcPts val="0"/>
              </a:spcBef>
              <a:spcAft>
                <a:spcPts val="0"/>
              </a:spcAft>
              <a:defRPr/>
            </a:pPr>
            <a:r>
              <a:rPr lang="en-GB">
                <a:solidFill>
                  <a:schemeClr val="accent5"/>
                </a:solidFill>
                <a:ea typeface="Arial Unicode MS" pitchFamily="34" charset="-128"/>
                <a:cs typeface="Arial Unicode MS" pitchFamily="34" charset="-128"/>
              </a:rPr>
              <a:t>The simple code: Set 1 and 2 sounds</a:t>
            </a:r>
          </a:p>
        </p:txBody>
      </p:sp>
      <p:sp>
        <p:nvSpPr>
          <p:cNvPr id="71681" name="Rectangle 3"/>
          <p:cNvSpPr>
            <a:spLocks noGrp="1" noChangeArrowheads="1"/>
          </p:cNvSpPr>
          <p:nvPr>
            <p:ph idx="1"/>
          </p:nvPr>
        </p:nvSpPr>
        <p:spPr>
          <a:xfrm>
            <a:off x="422275" y="1600200"/>
            <a:ext cx="8229600" cy="4530725"/>
          </a:xfrm>
        </p:spPr>
        <p:txBody>
          <a:bodyPr/>
          <a:lstStyle/>
          <a:p>
            <a:pPr eaLnBrk="1" hangingPunct="1">
              <a:buFont typeface="Wingdings" pitchFamily="2" charset="2"/>
              <a:buNone/>
            </a:pPr>
            <a:r>
              <a:rPr lang="en-GB">
                <a:latin typeface="Arial Unicode MS"/>
                <a:ea typeface="Arial Unicode MS"/>
                <a:cs typeface="Arial Unicode MS"/>
              </a:rPr>
              <a:t>   </a:t>
            </a:r>
            <a:endParaRPr lang="en-US">
              <a:latin typeface="Arial Unicode MS"/>
              <a:ea typeface="Arial Unicode MS"/>
              <a:cs typeface="Arial Unicode MS"/>
            </a:endParaRPr>
          </a:p>
        </p:txBody>
      </p:sp>
      <p:sp>
        <p:nvSpPr>
          <p:cNvPr id="29702" name="TextBox 6"/>
          <p:cNvSpPr txBox="1">
            <a:spLocks noChangeArrowheads="1"/>
          </p:cNvSpPr>
          <p:nvPr/>
        </p:nvSpPr>
        <p:spPr bwMode="auto">
          <a:xfrm>
            <a:off x="496888" y="1751013"/>
            <a:ext cx="3810000" cy="954107"/>
          </a:xfrm>
          <a:prstGeom prst="rect">
            <a:avLst/>
          </a:prstGeom>
          <a:noFill/>
          <a:ln>
            <a:noFill/>
          </a:ln>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fontAlgn="auto" hangingPunct="1">
              <a:spcBef>
                <a:spcPts val="0"/>
              </a:spcBef>
              <a:spcAft>
                <a:spcPts val="0"/>
              </a:spcAft>
              <a:defRPr/>
            </a:pPr>
            <a:endParaRPr lang="en-GB" sz="2800">
              <a:solidFill>
                <a:schemeClr val="tx2"/>
              </a:solidFill>
              <a:latin typeface="+mn-lt"/>
              <a:ea typeface="Arial Unicode MS" pitchFamily="34" charset="-128"/>
              <a:cs typeface="Arial Unicode MS" pitchFamily="34" charset="-128"/>
            </a:endParaRPr>
          </a:p>
          <a:p>
            <a:pPr eaLnBrk="1" fontAlgn="auto" hangingPunct="1">
              <a:spcBef>
                <a:spcPts val="0"/>
              </a:spcBef>
              <a:spcAft>
                <a:spcPts val="0"/>
              </a:spcAft>
              <a:defRPr/>
            </a:pPr>
            <a:endParaRPr lang="en-US" sz="2800">
              <a:solidFill>
                <a:schemeClr val="tx2"/>
              </a:solidFill>
              <a:latin typeface="+mn-lt"/>
              <a:ea typeface="Arial Unicode MS" pitchFamily="34" charset="-128"/>
              <a:cs typeface="Arial Unicode MS" pitchFamily="34" charset="-128"/>
            </a:endParaRPr>
          </a:p>
        </p:txBody>
      </p:sp>
      <p:pic>
        <p:nvPicPr>
          <p:cNvPr id="2" name="Picture 1" descr="Simple_Speed_Sounds_Chart.pdf"/>
          <p:cNvPicPr>
            <a:picLocks noChangeAspect="1"/>
          </p:cNvPicPr>
          <p:nvPr/>
        </p:nvPicPr>
        <p:blipFill rotWithShape="1">
          <a:blip r:embed="rId3" cstate="screen">
            <a:extLst>
              <a:ext uri="{28A0092B-C50C-407E-A947-70E740481C1C}">
                <a14:useLocalDpi xmlns:a14="http://schemas.microsoft.com/office/drawing/2010/main"/>
              </a:ext>
            </a:extLst>
          </a:blip>
          <a:srcRect l="-238" t="6871" r="2798" b="44253"/>
          <a:stretch/>
        </p:blipFill>
        <p:spPr>
          <a:xfrm>
            <a:off x="755576" y="1052736"/>
            <a:ext cx="7693517" cy="5461036"/>
          </a:xfrm>
          <a:prstGeom prst="rect">
            <a:avLst/>
          </a:prstGeom>
        </p:spPr>
      </p:pic>
    </p:spTree>
    <p:extLst>
      <p:ext uri="{BB962C8B-B14F-4D97-AF65-F5344CB8AC3E}">
        <p14:creationId xmlns:p14="http://schemas.microsoft.com/office/powerpoint/2010/main" val="4073081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4D287-092E-3B58-D76D-8354B4CFF8F9}"/>
              </a:ext>
            </a:extLst>
          </p:cNvPr>
          <p:cNvSpPr>
            <a:spLocks noGrp="1"/>
          </p:cNvSpPr>
          <p:nvPr>
            <p:ph type="title"/>
          </p:nvPr>
        </p:nvSpPr>
        <p:spPr/>
        <p:txBody>
          <a:bodyPr/>
          <a:lstStyle/>
          <a:p>
            <a:r>
              <a:rPr lang="en-US"/>
              <a:t>The complex code: Set 3 sounds</a:t>
            </a:r>
          </a:p>
        </p:txBody>
      </p:sp>
      <p:pic>
        <p:nvPicPr>
          <p:cNvPr id="4" name="Content Placeholder 3" descr="Complex_Speed_Sounds_Chart.pdf">
            <a:extLst>
              <a:ext uri="{FF2B5EF4-FFF2-40B4-BE49-F238E27FC236}">
                <a16:creationId xmlns:a16="http://schemas.microsoft.com/office/drawing/2014/main" id="{1309642C-D874-0D5F-D489-91EEA8FBF536}"/>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l="4075" t="7912" r="8731" b="12963"/>
          <a:stretch/>
        </p:blipFill>
        <p:spPr>
          <a:xfrm>
            <a:off x="2680958" y="1385888"/>
            <a:ext cx="3924959" cy="5040312"/>
          </a:xfrm>
          <a:prstGeom prst="rect">
            <a:avLst/>
          </a:prstGeom>
        </p:spPr>
      </p:pic>
    </p:spTree>
    <p:extLst>
      <p:ext uri="{BB962C8B-B14F-4D97-AF65-F5344CB8AC3E}">
        <p14:creationId xmlns:p14="http://schemas.microsoft.com/office/powerpoint/2010/main" val="1692623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7" name="Title 1"/>
          <p:cNvSpPr>
            <a:spLocks noGrp="1"/>
          </p:cNvSpPr>
          <p:nvPr>
            <p:ph type="title"/>
          </p:nvPr>
        </p:nvSpPr>
        <p:spPr/>
        <p:txBody>
          <a:bodyPr/>
          <a:lstStyle/>
          <a:p>
            <a:pPr eaLnBrk="1" fontAlgn="auto" hangingPunct="1">
              <a:spcBef>
                <a:spcPts val="0"/>
              </a:spcBef>
              <a:spcAft>
                <a:spcPts val="0"/>
              </a:spcAft>
              <a:defRPr/>
            </a:pPr>
            <a:r>
              <a:rPr lang="en-GB">
                <a:solidFill>
                  <a:schemeClr val="accent5"/>
                </a:solidFill>
                <a:ea typeface="Arial Unicode MS" pitchFamily="34" charset="-128"/>
                <a:cs typeface="Arial Unicode MS" pitchFamily="34" charset="-128"/>
              </a:rPr>
              <a:t>Speed Sounds Set 1</a:t>
            </a:r>
          </a:p>
        </p:txBody>
      </p:sp>
      <p:sp>
        <p:nvSpPr>
          <p:cNvPr id="71681" name="Rectangle 3"/>
          <p:cNvSpPr>
            <a:spLocks noGrp="1" noChangeArrowheads="1"/>
          </p:cNvSpPr>
          <p:nvPr>
            <p:ph idx="1"/>
          </p:nvPr>
        </p:nvSpPr>
        <p:spPr>
          <a:xfrm>
            <a:off x="422275" y="1600200"/>
            <a:ext cx="8229600" cy="4530725"/>
          </a:xfrm>
        </p:spPr>
        <p:txBody>
          <a:bodyPr/>
          <a:lstStyle/>
          <a:p>
            <a:pPr eaLnBrk="1" hangingPunct="1">
              <a:buFont typeface="Wingdings" pitchFamily="2" charset="2"/>
              <a:buNone/>
            </a:pPr>
            <a:r>
              <a:rPr lang="en-GB">
                <a:latin typeface="Arial Unicode MS"/>
                <a:ea typeface="Arial Unicode MS"/>
                <a:cs typeface="Arial Unicode MS"/>
              </a:rPr>
              <a:t>   </a:t>
            </a:r>
            <a:endParaRPr lang="en-US">
              <a:latin typeface="Arial Unicode MS"/>
              <a:ea typeface="Arial Unicode MS"/>
              <a:cs typeface="Arial Unicode MS"/>
            </a:endParaRPr>
          </a:p>
        </p:txBody>
      </p:sp>
      <p:sp>
        <p:nvSpPr>
          <p:cNvPr id="29702" name="TextBox 6"/>
          <p:cNvSpPr txBox="1">
            <a:spLocks noChangeArrowheads="1"/>
          </p:cNvSpPr>
          <p:nvPr/>
        </p:nvSpPr>
        <p:spPr bwMode="auto">
          <a:xfrm>
            <a:off x="496888" y="1751013"/>
            <a:ext cx="3810000" cy="954107"/>
          </a:xfrm>
          <a:prstGeom prst="rect">
            <a:avLst/>
          </a:prstGeom>
          <a:noFill/>
          <a:ln>
            <a:noFill/>
          </a:ln>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fontAlgn="auto" hangingPunct="1">
              <a:spcBef>
                <a:spcPts val="0"/>
              </a:spcBef>
              <a:spcAft>
                <a:spcPts val="0"/>
              </a:spcAft>
              <a:defRPr/>
            </a:pPr>
            <a:endParaRPr lang="en-GB" sz="2800">
              <a:solidFill>
                <a:schemeClr val="tx2"/>
              </a:solidFill>
              <a:latin typeface="+mn-lt"/>
              <a:ea typeface="Arial Unicode MS" pitchFamily="34" charset="-128"/>
              <a:cs typeface="Arial Unicode MS" pitchFamily="34" charset="-128"/>
            </a:endParaRPr>
          </a:p>
          <a:p>
            <a:pPr eaLnBrk="1" fontAlgn="auto" hangingPunct="1">
              <a:spcBef>
                <a:spcPts val="0"/>
              </a:spcBef>
              <a:spcAft>
                <a:spcPts val="0"/>
              </a:spcAft>
              <a:defRPr/>
            </a:pPr>
            <a:endParaRPr lang="en-US" sz="2800">
              <a:solidFill>
                <a:schemeClr val="tx2"/>
              </a:solidFill>
              <a:latin typeface="+mn-lt"/>
              <a:ea typeface="Arial Unicode MS" pitchFamily="34" charset="-128"/>
              <a:cs typeface="Arial Unicode MS" pitchFamily="34" charset="-128"/>
            </a:endParaRPr>
          </a:p>
        </p:txBody>
      </p:sp>
      <p:pic>
        <p:nvPicPr>
          <p:cNvPr id="2" name="Picture 1" descr="Simple_Speed_Sounds_Chart.pdf"/>
          <p:cNvPicPr>
            <a:picLocks noChangeAspect="1"/>
          </p:cNvPicPr>
          <p:nvPr/>
        </p:nvPicPr>
        <p:blipFill rotWithShape="1">
          <a:blip r:embed="rId3" cstate="screen">
            <a:extLst>
              <a:ext uri="{28A0092B-C50C-407E-A947-70E740481C1C}">
                <a14:useLocalDpi xmlns:a14="http://schemas.microsoft.com/office/drawing/2010/main"/>
              </a:ext>
            </a:extLst>
          </a:blip>
          <a:srcRect l="-238" t="6871" r="2798" b="44253"/>
          <a:stretch/>
        </p:blipFill>
        <p:spPr>
          <a:xfrm>
            <a:off x="755576" y="1052736"/>
            <a:ext cx="7693517" cy="5461036"/>
          </a:xfrm>
          <a:prstGeom prst="rect">
            <a:avLst/>
          </a:prstGeom>
        </p:spPr>
      </p:pic>
      <p:sp>
        <p:nvSpPr>
          <p:cNvPr id="3" name="Rounded Rectangle 2"/>
          <p:cNvSpPr/>
          <p:nvPr/>
        </p:nvSpPr>
        <p:spPr>
          <a:xfrm>
            <a:off x="1259632" y="1484784"/>
            <a:ext cx="6624736" cy="864096"/>
          </a:xfrm>
          <a:prstGeom prst="roundRect">
            <a:avLst/>
          </a:prstGeom>
          <a:solidFill>
            <a:schemeClr val="accent3">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1259632" y="3140968"/>
            <a:ext cx="6624736" cy="864096"/>
          </a:xfrm>
          <a:prstGeom prst="roundRect">
            <a:avLst/>
          </a:prstGeom>
          <a:solidFill>
            <a:schemeClr val="accent3">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1259632" y="4725144"/>
            <a:ext cx="2880320" cy="504056"/>
          </a:xfrm>
          <a:prstGeom prst="roundRect">
            <a:avLst/>
          </a:prstGeom>
          <a:solidFill>
            <a:schemeClr val="accent3">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5343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‘Same, same!’</a:t>
            </a:r>
          </a:p>
        </p:txBody>
      </p:sp>
      <p:pic>
        <p:nvPicPr>
          <p:cNvPr id="5" name="Content Placeholder 10"/>
          <p:cNvPicPr>
            <a:picLocks noChangeAspect="1"/>
          </p:cNvPicPr>
          <p:nvPr/>
        </p:nvPicPr>
        <p:blipFill>
          <a:blip r:embed="rId3" cstate="screen">
            <a:extLst>
              <a:ext uri="{28A0092B-C50C-407E-A947-70E740481C1C}">
                <a14:useLocalDpi xmlns:a14="http://schemas.microsoft.com/office/drawing/2010/main"/>
              </a:ext>
            </a:extLst>
          </a:blip>
          <a:srcRect l="-40929" r="-40929"/>
          <a:stretch>
            <a:fillRect/>
          </a:stretch>
        </p:blipFill>
        <p:spPr bwMode="auto">
          <a:xfrm>
            <a:off x="557808" y="1642654"/>
            <a:ext cx="8028384" cy="4405803"/>
          </a:xfrm>
          <a:prstGeom prst="rect">
            <a:avLst/>
          </a:prstGeom>
          <a:noFill/>
          <a:ln w="9525">
            <a:noFill/>
            <a:miter lim="800000"/>
            <a:headEnd/>
            <a:tailEnd/>
          </a:ln>
        </p:spPr>
      </p:pic>
    </p:spTree>
    <p:extLst>
      <p:ext uri="{BB962C8B-B14F-4D97-AF65-F5344CB8AC3E}">
        <p14:creationId xmlns:p14="http://schemas.microsoft.com/office/powerpoint/2010/main" val="3426542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7" name="Title 1"/>
          <p:cNvSpPr>
            <a:spLocks noGrp="1"/>
          </p:cNvSpPr>
          <p:nvPr>
            <p:ph type="title"/>
          </p:nvPr>
        </p:nvSpPr>
        <p:spPr>
          <a:xfrm>
            <a:off x="323528" y="260649"/>
            <a:ext cx="8820472" cy="864096"/>
          </a:xfrm>
        </p:spPr>
        <p:txBody>
          <a:bodyPr/>
          <a:lstStyle/>
          <a:p>
            <a:pPr eaLnBrk="1" fontAlgn="auto" hangingPunct="1">
              <a:spcBef>
                <a:spcPts val="0"/>
              </a:spcBef>
              <a:spcAft>
                <a:spcPts val="0"/>
              </a:spcAft>
              <a:defRPr/>
            </a:pPr>
            <a:r>
              <a:rPr lang="en-GB">
                <a:solidFill>
                  <a:schemeClr val="accent5"/>
                </a:solidFill>
                <a:ea typeface="Arial Unicode MS" pitchFamily="34" charset="-128"/>
                <a:cs typeface="Arial Unicode MS" pitchFamily="34" charset="-128"/>
              </a:rPr>
              <a:t>Teach something new…review, review review!</a:t>
            </a:r>
          </a:p>
        </p:txBody>
      </p:sp>
      <p:sp>
        <p:nvSpPr>
          <p:cNvPr id="71681" name="Rectangle 3"/>
          <p:cNvSpPr>
            <a:spLocks noGrp="1" noChangeArrowheads="1"/>
          </p:cNvSpPr>
          <p:nvPr>
            <p:ph idx="1"/>
          </p:nvPr>
        </p:nvSpPr>
        <p:spPr>
          <a:xfrm>
            <a:off x="422275" y="1600200"/>
            <a:ext cx="8229600" cy="4530725"/>
          </a:xfrm>
        </p:spPr>
        <p:txBody>
          <a:bodyPr/>
          <a:lstStyle/>
          <a:p>
            <a:pPr eaLnBrk="1" hangingPunct="1">
              <a:buFont typeface="Wingdings" pitchFamily="2" charset="2"/>
              <a:buNone/>
            </a:pPr>
            <a:r>
              <a:rPr lang="en-GB">
                <a:latin typeface="Arial Unicode MS"/>
                <a:ea typeface="Arial Unicode MS"/>
                <a:cs typeface="Arial Unicode MS"/>
              </a:rPr>
              <a:t>   </a:t>
            </a:r>
            <a:endParaRPr lang="en-US">
              <a:latin typeface="Arial Unicode MS"/>
              <a:ea typeface="Arial Unicode MS"/>
              <a:cs typeface="Arial Unicode MS"/>
            </a:endParaRPr>
          </a:p>
        </p:txBody>
      </p:sp>
      <p:sp>
        <p:nvSpPr>
          <p:cNvPr id="29702" name="TextBox 6"/>
          <p:cNvSpPr txBox="1">
            <a:spLocks noChangeArrowheads="1"/>
          </p:cNvSpPr>
          <p:nvPr/>
        </p:nvSpPr>
        <p:spPr bwMode="auto">
          <a:xfrm>
            <a:off x="496888" y="1751013"/>
            <a:ext cx="3810000" cy="954107"/>
          </a:xfrm>
          <a:prstGeom prst="rect">
            <a:avLst/>
          </a:prstGeom>
          <a:noFill/>
          <a:ln>
            <a:noFill/>
          </a:ln>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fontAlgn="auto" hangingPunct="1">
              <a:spcBef>
                <a:spcPts val="0"/>
              </a:spcBef>
              <a:spcAft>
                <a:spcPts val="0"/>
              </a:spcAft>
              <a:defRPr/>
            </a:pPr>
            <a:endParaRPr lang="en-GB" sz="2800">
              <a:solidFill>
                <a:schemeClr val="tx2"/>
              </a:solidFill>
              <a:latin typeface="+mn-lt"/>
              <a:ea typeface="Arial Unicode MS" pitchFamily="34" charset="-128"/>
              <a:cs typeface="Arial Unicode MS" pitchFamily="34" charset="-128"/>
            </a:endParaRPr>
          </a:p>
          <a:p>
            <a:pPr eaLnBrk="1" fontAlgn="auto" hangingPunct="1">
              <a:spcBef>
                <a:spcPts val="0"/>
              </a:spcBef>
              <a:spcAft>
                <a:spcPts val="0"/>
              </a:spcAft>
              <a:defRPr/>
            </a:pPr>
            <a:endParaRPr lang="en-US" sz="2800">
              <a:solidFill>
                <a:schemeClr val="tx2"/>
              </a:solidFill>
              <a:latin typeface="+mn-lt"/>
              <a:ea typeface="Arial Unicode MS" pitchFamily="34" charset="-128"/>
              <a:cs typeface="Arial Unicode MS" pitchFamily="34" charset="-128"/>
            </a:endParaRPr>
          </a:p>
        </p:txBody>
      </p:sp>
      <p:pic>
        <p:nvPicPr>
          <p:cNvPr id="2" name="Picture 1" descr="Simple_Speed_Sounds_Chart.pdf"/>
          <p:cNvPicPr>
            <a:picLocks noChangeAspect="1"/>
          </p:cNvPicPr>
          <p:nvPr/>
        </p:nvPicPr>
        <p:blipFill rotWithShape="1">
          <a:blip r:embed="rId3" cstate="screen">
            <a:extLst>
              <a:ext uri="{28A0092B-C50C-407E-A947-70E740481C1C}">
                <a14:useLocalDpi xmlns:a14="http://schemas.microsoft.com/office/drawing/2010/main"/>
              </a:ext>
            </a:extLst>
          </a:blip>
          <a:srcRect l="-238" t="6871" r="2798" b="44253"/>
          <a:stretch/>
        </p:blipFill>
        <p:spPr>
          <a:xfrm>
            <a:off x="755576" y="1052736"/>
            <a:ext cx="7693517" cy="5461036"/>
          </a:xfrm>
          <a:prstGeom prst="rect">
            <a:avLst/>
          </a:prstGeom>
        </p:spPr>
      </p:pic>
      <p:sp>
        <p:nvSpPr>
          <p:cNvPr id="3" name="Rounded Rectangle 2"/>
          <p:cNvSpPr/>
          <p:nvPr/>
        </p:nvSpPr>
        <p:spPr>
          <a:xfrm>
            <a:off x="1259632" y="1484784"/>
            <a:ext cx="6624736" cy="864096"/>
          </a:xfrm>
          <a:prstGeom prst="roundRect">
            <a:avLst/>
          </a:prstGeom>
          <a:solidFill>
            <a:schemeClr val="accent3">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1259632" y="3140968"/>
            <a:ext cx="6624736" cy="864096"/>
          </a:xfrm>
          <a:prstGeom prst="roundRect">
            <a:avLst/>
          </a:prstGeom>
          <a:solidFill>
            <a:schemeClr val="accent3">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1259632" y="4725144"/>
            <a:ext cx="2880320" cy="504056"/>
          </a:xfrm>
          <a:prstGeom prst="roundRect">
            <a:avLst/>
          </a:prstGeom>
          <a:solidFill>
            <a:schemeClr val="accent3">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2984697"/>
      </p:ext>
    </p:extLst>
  </p:cSld>
  <p:clrMapOvr>
    <a:masterClrMapping/>
  </p:clrMapOvr>
</p:sld>
</file>

<file path=ppt/theme/theme1.xml><?xml version="1.0" encoding="utf-8"?>
<a:theme xmlns:a="http://schemas.openxmlformats.org/drawingml/2006/main" name="NEW Phonics Template">
  <a:themeElements>
    <a:clrScheme name="Custom 4">
      <a:dk1>
        <a:srgbClr val="2D2D2D"/>
      </a:dk1>
      <a:lt1>
        <a:sysClr val="window" lastClr="FFFFFF"/>
      </a:lt1>
      <a:dk2>
        <a:srgbClr val="5A5A5A"/>
      </a:dk2>
      <a:lt2>
        <a:srgbClr val="EEECE1"/>
      </a:lt2>
      <a:accent1>
        <a:srgbClr val="FFC000"/>
      </a:accent1>
      <a:accent2>
        <a:srgbClr val="FFD200"/>
      </a:accent2>
      <a:accent3>
        <a:srgbClr val="CF9C00"/>
      </a:accent3>
      <a:accent4>
        <a:srgbClr val="A0A0A0"/>
      </a:accent4>
      <a:accent5>
        <a:srgbClr val="787878"/>
      </a:accent5>
      <a:accent6>
        <a:srgbClr val="5A5A5A"/>
      </a:accent6>
      <a:hlink>
        <a:srgbClr val="CF9C00"/>
      </a:hlink>
      <a:folHlink>
        <a:srgbClr val="787878"/>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067D1AFDE363394FB0A1E3A52CA664CD" ma:contentTypeVersion="18" ma:contentTypeDescription="Create a new document." ma:contentTypeScope="" ma:versionID="e88fbd9444d166bde9ac2c9ac7f8c0ce">
  <xsd:schema xmlns:xsd="http://www.w3.org/2001/XMLSchema" xmlns:xs="http://www.w3.org/2001/XMLSchema" xmlns:p="http://schemas.microsoft.com/office/2006/metadata/properties" xmlns:ns2="9a8f53b2-13a3-4793-90e7-10226504b3c4" xmlns:ns3="e3eab8b6-c0c4-41d5-9873-d73174f14db4" targetNamespace="http://schemas.microsoft.com/office/2006/metadata/properties" ma:root="true" ma:fieldsID="a37b41880412a4737e75f356d32fb4b0" ns2:_="" ns3:_="">
    <xsd:import namespace="9a8f53b2-13a3-4793-90e7-10226504b3c4"/>
    <xsd:import namespace="e3eab8b6-c0c4-41d5-9873-d73174f14db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DateandTimeModified" minOccurs="0"/>
                <xsd:element ref="ns3:lcf76f155ced4ddcb4097134ff3c332f" minOccurs="0"/>
                <xsd:element ref="ns2:TaxCatchAll"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8f53b2-13a3-4793-90e7-10226504b3c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851b88b5-1e03-4004-8c48-28539b4b26ed}" ma:internalName="TaxCatchAll" ma:showField="CatchAllData" ma:web="9a8f53b2-13a3-4793-90e7-10226504b3c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eab8b6-c0c4-41d5-9873-d73174f14db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DateandTimeModified" ma:index="23" nillable="true" ma:displayName="Date and Time Modified" ma:format="DateTime" ma:internalName="DateandTimeModified">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2edab9a-dc9d-426e-90cc-a0414d65d0e9"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BAEA89-C360-409D-B60E-52130FC0E583}">
  <ds:schemaRefs>
    <ds:schemaRef ds:uri="http://schemas.microsoft.com/sharepoint/v3/contenttype/forms"/>
  </ds:schemaRefs>
</ds:datastoreItem>
</file>

<file path=customXml/itemProps2.xml><?xml version="1.0" encoding="utf-8"?>
<ds:datastoreItem xmlns:ds="http://schemas.openxmlformats.org/officeDocument/2006/customXml" ds:itemID="{9BD8CEBD-C45E-4B7A-8114-5338627CF3A0}">
  <ds:schemaRefs>
    <ds:schemaRef ds:uri="http://schemas.microsoft.com/sharepoint/events"/>
  </ds:schemaRefs>
</ds:datastoreItem>
</file>

<file path=customXml/itemProps3.xml><?xml version="1.0" encoding="utf-8"?>
<ds:datastoreItem xmlns:ds="http://schemas.openxmlformats.org/officeDocument/2006/customXml" ds:itemID="{C3D556DD-DF3D-440A-BE56-32AB3906BE27}">
  <ds:schemaRefs>
    <ds:schemaRef ds:uri="9a8f53b2-13a3-4793-90e7-10226504b3c4"/>
    <ds:schemaRef ds:uri="e3eab8b6-c0c4-41d5-9873-d73174f14d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Presentation1.potx</Template>
  <TotalTime>2</TotalTime>
  <Words>1655</Words>
  <Application>Microsoft Office PowerPoint</Application>
  <PresentationFormat>On-screen Show (4:3)</PresentationFormat>
  <Paragraphs>195</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Arial Unicode MS</vt:lpstr>
      <vt:lpstr>Calibri</vt:lpstr>
      <vt:lpstr>Calibri Light</vt:lpstr>
      <vt:lpstr>Garamond</vt:lpstr>
      <vt:lpstr>Times New Roman</vt:lpstr>
      <vt:lpstr>Wingdings</vt:lpstr>
      <vt:lpstr>NEW Phonics Template</vt:lpstr>
      <vt:lpstr> Set 1 Sounds</vt:lpstr>
      <vt:lpstr>Reading changes everything</vt:lpstr>
      <vt:lpstr>What is phonics?</vt:lpstr>
      <vt:lpstr>English alphabetic code</vt:lpstr>
      <vt:lpstr>The simple code: Set 1 and 2 sounds</vt:lpstr>
      <vt:lpstr>The complex code: Set 3 sounds</vt:lpstr>
      <vt:lpstr>Speed Sounds Set 1</vt:lpstr>
      <vt:lpstr>‘Same, same!’</vt:lpstr>
      <vt:lpstr>Teach something new…review, review review!</vt:lpstr>
      <vt:lpstr>Sounds + blending = word reading </vt:lpstr>
      <vt:lpstr>Virtual Classroom Set 1 sounds</vt:lpstr>
      <vt:lpstr>Virtual Classroom Pinny time</vt:lpstr>
      <vt:lpstr>How do I use the Virtual Classroom?</vt:lpstr>
      <vt:lpstr>Practice at home</vt:lpstr>
      <vt:lpstr>Teaching letter formation</vt:lpstr>
      <vt:lpstr>Free Video Tutorials (ruthmiskin.com)</vt:lpstr>
      <vt:lpstr>What can I do?</vt:lpstr>
      <vt:lpstr>Online resources available</vt:lpstr>
      <vt:lpstr>Reading changes everything</vt:lpstr>
    </vt:vector>
  </TitlesOfParts>
  <Company>Ruth Miskin Literacy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Steenson</dc:creator>
  <cp:lastModifiedBy>caroline mc mahon</cp:lastModifiedBy>
  <cp:revision>2</cp:revision>
  <dcterms:created xsi:type="dcterms:W3CDTF">2015-11-23T14:36:59Z</dcterms:created>
  <dcterms:modified xsi:type="dcterms:W3CDTF">2023-01-22T20:48:27Z</dcterms:modified>
</cp:coreProperties>
</file>