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62" r:id="rId3"/>
    <p:sldId id="260" r:id="rId4"/>
    <p:sldId id="263" r:id="rId5"/>
    <p:sldId id="256" r:id="rId6"/>
    <p:sldId id="257" r:id="rId7"/>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6A956A"/>
    <a:srgbClr val="B54E94"/>
    <a:srgbClr val="B7B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96247" autoAdjust="0"/>
  </p:normalViewPr>
  <p:slideViewPr>
    <p:cSldViewPr snapToGrid="0">
      <p:cViewPr varScale="1">
        <p:scale>
          <a:sx n="77" d="100"/>
          <a:sy n="77" d="100"/>
        </p:scale>
        <p:origin x="33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FE543A-73CC-4C73-BF36-63DC249AD27F}" type="datetimeFigureOut">
              <a:rPr lang="en-AU" smtClean="0"/>
              <a:t>11/01/2024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E5D3DA6-73A6-48DC-8241-DEF4BEEC3BAE}" type="slidenum">
              <a:rPr lang="en-AU" smtClean="0"/>
              <a:t>‹#›</a:t>
            </a:fld>
            <a:endParaRPr lang="en-AU"/>
          </a:p>
        </p:txBody>
      </p:sp>
    </p:spTree>
    <p:extLst>
      <p:ext uri="{BB962C8B-B14F-4D97-AF65-F5344CB8AC3E}">
        <p14:creationId xmlns:p14="http://schemas.microsoft.com/office/powerpoint/2010/main" val="3268144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FE543A-73CC-4C73-BF36-63DC249AD27F}" type="datetimeFigureOut">
              <a:rPr lang="en-AU" smtClean="0"/>
              <a:t>11/01/2024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E5D3DA6-73A6-48DC-8241-DEF4BEEC3BAE}" type="slidenum">
              <a:rPr lang="en-AU" smtClean="0"/>
              <a:t>‹#›</a:t>
            </a:fld>
            <a:endParaRPr lang="en-AU"/>
          </a:p>
        </p:txBody>
      </p:sp>
    </p:spTree>
    <p:extLst>
      <p:ext uri="{BB962C8B-B14F-4D97-AF65-F5344CB8AC3E}">
        <p14:creationId xmlns:p14="http://schemas.microsoft.com/office/powerpoint/2010/main" val="2853825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FE543A-73CC-4C73-BF36-63DC249AD27F}" type="datetimeFigureOut">
              <a:rPr lang="en-AU" smtClean="0"/>
              <a:t>11/01/2024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E5D3DA6-73A6-48DC-8241-DEF4BEEC3BAE}" type="slidenum">
              <a:rPr lang="en-AU" smtClean="0"/>
              <a:t>‹#›</a:t>
            </a:fld>
            <a:endParaRPr lang="en-AU"/>
          </a:p>
        </p:txBody>
      </p:sp>
    </p:spTree>
    <p:extLst>
      <p:ext uri="{BB962C8B-B14F-4D97-AF65-F5344CB8AC3E}">
        <p14:creationId xmlns:p14="http://schemas.microsoft.com/office/powerpoint/2010/main" val="4217078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FE543A-73CC-4C73-BF36-63DC249AD27F}" type="datetimeFigureOut">
              <a:rPr lang="en-AU" smtClean="0"/>
              <a:t>11/01/2024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E5D3DA6-73A6-48DC-8241-DEF4BEEC3BAE}" type="slidenum">
              <a:rPr lang="en-AU" smtClean="0"/>
              <a:t>‹#›</a:t>
            </a:fld>
            <a:endParaRPr lang="en-AU"/>
          </a:p>
        </p:txBody>
      </p:sp>
    </p:spTree>
    <p:extLst>
      <p:ext uri="{BB962C8B-B14F-4D97-AF65-F5344CB8AC3E}">
        <p14:creationId xmlns:p14="http://schemas.microsoft.com/office/powerpoint/2010/main" val="815697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E543A-73CC-4C73-BF36-63DC249AD27F}" type="datetimeFigureOut">
              <a:rPr lang="en-AU" smtClean="0"/>
              <a:t>11/01/2024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E5D3DA6-73A6-48DC-8241-DEF4BEEC3BAE}" type="slidenum">
              <a:rPr lang="en-AU" smtClean="0"/>
              <a:t>‹#›</a:t>
            </a:fld>
            <a:endParaRPr lang="en-AU"/>
          </a:p>
        </p:txBody>
      </p:sp>
    </p:spTree>
    <p:extLst>
      <p:ext uri="{BB962C8B-B14F-4D97-AF65-F5344CB8AC3E}">
        <p14:creationId xmlns:p14="http://schemas.microsoft.com/office/powerpoint/2010/main" val="3751032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FE543A-73CC-4C73-BF36-63DC249AD27F}" type="datetimeFigureOut">
              <a:rPr lang="en-AU" smtClean="0"/>
              <a:t>11/01/2024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E5D3DA6-73A6-48DC-8241-DEF4BEEC3BAE}" type="slidenum">
              <a:rPr lang="en-AU" smtClean="0"/>
              <a:t>‹#›</a:t>
            </a:fld>
            <a:endParaRPr lang="en-AU"/>
          </a:p>
        </p:txBody>
      </p:sp>
    </p:spTree>
    <p:extLst>
      <p:ext uri="{BB962C8B-B14F-4D97-AF65-F5344CB8AC3E}">
        <p14:creationId xmlns:p14="http://schemas.microsoft.com/office/powerpoint/2010/main" val="4062717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FE543A-73CC-4C73-BF36-63DC249AD27F}" type="datetimeFigureOut">
              <a:rPr lang="en-AU" smtClean="0"/>
              <a:t>11/01/2024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E5D3DA6-73A6-48DC-8241-DEF4BEEC3BAE}" type="slidenum">
              <a:rPr lang="en-AU" smtClean="0"/>
              <a:t>‹#›</a:t>
            </a:fld>
            <a:endParaRPr lang="en-AU"/>
          </a:p>
        </p:txBody>
      </p:sp>
    </p:spTree>
    <p:extLst>
      <p:ext uri="{BB962C8B-B14F-4D97-AF65-F5344CB8AC3E}">
        <p14:creationId xmlns:p14="http://schemas.microsoft.com/office/powerpoint/2010/main" val="1169620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FE543A-73CC-4C73-BF36-63DC249AD27F}" type="datetimeFigureOut">
              <a:rPr lang="en-AU" smtClean="0"/>
              <a:t>11/01/2024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E5D3DA6-73A6-48DC-8241-DEF4BEEC3BAE}" type="slidenum">
              <a:rPr lang="en-AU" smtClean="0"/>
              <a:t>‹#›</a:t>
            </a:fld>
            <a:endParaRPr lang="en-AU"/>
          </a:p>
        </p:txBody>
      </p:sp>
    </p:spTree>
    <p:extLst>
      <p:ext uri="{BB962C8B-B14F-4D97-AF65-F5344CB8AC3E}">
        <p14:creationId xmlns:p14="http://schemas.microsoft.com/office/powerpoint/2010/main" val="402751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E543A-73CC-4C73-BF36-63DC249AD27F}" type="datetimeFigureOut">
              <a:rPr lang="en-AU" smtClean="0"/>
              <a:t>11/01/2024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E5D3DA6-73A6-48DC-8241-DEF4BEEC3BAE}" type="slidenum">
              <a:rPr lang="en-AU" smtClean="0"/>
              <a:t>‹#›</a:t>
            </a:fld>
            <a:endParaRPr lang="en-AU"/>
          </a:p>
        </p:txBody>
      </p:sp>
    </p:spTree>
    <p:extLst>
      <p:ext uri="{BB962C8B-B14F-4D97-AF65-F5344CB8AC3E}">
        <p14:creationId xmlns:p14="http://schemas.microsoft.com/office/powerpoint/2010/main" val="1234472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FE543A-73CC-4C73-BF36-63DC249AD27F}" type="datetimeFigureOut">
              <a:rPr lang="en-AU" smtClean="0"/>
              <a:t>11/01/2024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E5D3DA6-73A6-48DC-8241-DEF4BEEC3BAE}" type="slidenum">
              <a:rPr lang="en-AU" smtClean="0"/>
              <a:t>‹#›</a:t>
            </a:fld>
            <a:endParaRPr lang="en-AU"/>
          </a:p>
        </p:txBody>
      </p:sp>
    </p:spTree>
    <p:extLst>
      <p:ext uri="{BB962C8B-B14F-4D97-AF65-F5344CB8AC3E}">
        <p14:creationId xmlns:p14="http://schemas.microsoft.com/office/powerpoint/2010/main" val="2580623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FE543A-73CC-4C73-BF36-63DC249AD27F}" type="datetimeFigureOut">
              <a:rPr lang="en-AU" smtClean="0"/>
              <a:t>11/01/2024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E5D3DA6-73A6-48DC-8241-DEF4BEEC3BAE}" type="slidenum">
              <a:rPr lang="en-AU" smtClean="0"/>
              <a:t>‹#›</a:t>
            </a:fld>
            <a:endParaRPr lang="en-AU"/>
          </a:p>
        </p:txBody>
      </p:sp>
    </p:spTree>
    <p:extLst>
      <p:ext uri="{BB962C8B-B14F-4D97-AF65-F5344CB8AC3E}">
        <p14:creationId xmlns:p14="http://schemas.microsoft.com/office/powerpoint/2010/main" val="62169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2FE543A-73CC-4C73-BF36-63DC249AD27F}" type="datetimeFigureOut">
              <a:rPr lang="en-AU" smtClean="0"/>
              <a:t>11/01/2024</a:t>
            </a:fld>
            <a:endParaRPr lang="en-AU"/>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E5D3DA6-73A6-48DC-8241-DEF4BEEC3BAE}" type="slidenum">
              <a:rPr lang="en-AU" smtClean="0"/>
              <a:t>‹#›</a:t>
            </a:fld>
            <a:endParaRPr lang="en-AU"/>
          </a:p>
        </p:txBody>
      </p:sp>
    </p:spTree>
    <p:extLst>
      <p:ext uri="{BB962C8B-B14F-4D97-AF65-F5344CB8AC3E}">
        <p14:creationId xmlns:p14="http://schemas.microsoft.com/office/powerpoint/2010/main" val="31284754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rgbClr val="2D3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a:solidFill>
                <a:prstClr val="white"/>
              </a:solidFill>
              <a:latin typeface="Calibri" panose="020F0502020204030204"/>
            </a:endParaRPr>
          </a:p>
        </p:txBody>
      </p:sp>
      <p:sp>
        <p:nvSpPr>
          <p:cNvPr id="2" name="TextBox 1">
            <a:extLst>
              <a:ext uri="{FF2B5EF4-FFF2-40B4-BE49-F238E27FC236}">
                <a16:creationId xmlns:a16="http://schemas.microsoft.com/office/drawing/2014/main" id="{6750EC41-3B73-4B41-911D-83A52D35E7F5}"/>
              </a:ext>
            </a:extLst>
          </p:cNvPr>
          <p:cNvSpPr txBox="1"/>
          <p:nvPr/>
        </p:nvSpPr>
        <p:spPr>
          <a:xfrm>
            <a:off x="550334" y="5875866"/>
            <a:ext cx="5740400" cy="2249673"/>
          </a:xfrm>
          <a:prstGeom prst="rect">
            <a:avLst/>
          </a:prstGeom>
        </p:spPr>
        <p:txBody>
          <a:bodyPr vert="horz" lIns="91440" tIns="45720" rIns="91440" bIns="45720" rtlCol="0" anchor="b">
            <a:normAutofit/>
          </a:bodyPr>
          <a:lstStyle/>
          <a:p>
            <a:pPr algn="ctr" defTabSz="685800">
              <a:lnSpc>
                <a:spcPct val="90000"/>
              </a:lnSpc>
              <a:spcBef>
                <a:spcPct val="0"/>
              </a:spcBef>
              <a:spcAft>
                <a:spcPts val="600"/>
              </a:spcAft>
            </a:pPr>
            <a:r>
              <a:rPr lang="en-US" sz="4500" dirty="0">
                <a:solidFill>
                  <a:srgbClr val="FFFFFF"/>
                </a:solidFill>
                <a:latin typeface="HelloEtchASketch" panose="02000603000000000000" pitchFamily="2" charset="0"/>
                <a:ea typeface="HelloEtchASketch" panose="02000603000000000000" pitchFamily="2" charset="0"/>
                <a:cs typeface="+mj-cs"/>
              </a:rPr>
              <a:t>Information for Foundation parents</a:t>
            </a:r>
          </a:p>
        </p:txBody>
      </p:sp>
      <p:sp>
        <p:nvSpPr>
          <p:cNvPr id="73" name="Oval 72">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517" y="362001"/>
            <a:ext cx="5202965" cy="5202966"/>
          </a:xfrm>
          <a:prstGeom prst="ellipse">
            <a:avLst/>
          </a:prstGeom>
          <a:solidFill>
            <a:srgbClr val="FBFBFB"/>
          </a:solidFill>
          <a:ln w="19050">
            <a:solidFill>
              <a:srgbClr val="EBF2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a:solidFill>
                <a:prstClr val="white"/>
              </a:solidFill>
              <a:latin typeface="Calibri" panose="020F0502020204030204"/>
            </a:endParaRPr>
          </a:p>
        </p:txBody>
      </p:sp>
      <p:pic>
        <p:nvPicPr>
          <p:cNvPr id="4" name="Picture 3" descr="Logo&#10;&#10;Description automatically generated">
            <a:extLst>
              <a:ext uri="{FF2B5EF4-FFF2-40B4-BE49-F238E27FC236}">
                <a16:creationId xmlns:a16="http://schemas.microsoft.com/office/drawing/2014/main" id="{03740709-4705-4975-9E39-233E29AD3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130" y="2078193"/>
            <a:ext cx="4819739" cy="1892505"/>
          </a:xfrm>
          <a:prstGeom prst="rect">
            <a:avLst/>
          </a:prstGeom>
        </p:spPr>
      </p:pic>
    </p:spTree>
    <p:extLst>
      <p:ext uri="{BB962C8B-B14F-4D97-AF65-F5344CB8AC3E}">
        <p14:creationId xmlns:p14="http://schemas.microsoft.com/office/powerpoint/2010/main" val="3263834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B567E9-0C94-4480-92F1-1E5398E4A791}"/>
              </a:ext>
            </a:extLst>
          </p:cNvPr>
          <p:cNvSpPr txBox="1"/>
          <p:nvPr/>
        </p:nvSpPr>
        <p:spPr>
          <a:xfrm>
            <a:off x="51473" y="55630"/>
            <a:ext cx="6756275" cy="470601"/>
          </a:xfrm>
          <a:prstGeom prst="rect">
            <a:avLst/>
          </a:prstGeom>
        </p:spPr>
        <p:txBody>
          <a:bodyPr vert="horz" lIns="91440" tIns="45720" rIns="91440" bIns="45720" rtlCol="0" anchor="b">
            <a:normAutofit fontScale="85000" lnSpcReduction="10000"/>
          </a:bodyPr>
          <a:lstStyle/>
          <a:p>
            <a:pPr algn="ctr" defTabSz="685800">
              <a:lnSpc>
                <a:spcPct val="90000"/>
              </a:lnSpc>
              <a:spcBef>
                <a:spcPct val="0"/>
              </a:spcBef>
              <a:spcAft>
                <a:spcPts val="600"/>
              </a:spcAft>
            </a:pPr>
            <a:r>
              <a:rPr lang="en-US" sz="2600" b="1" dirty="0">
                <a:solidFill>
                  <a:srgbClr val="6A956A"/>
                </a:solidFill>
                <a:latin typeface="HelloFirstieBigGulp" panose="02000603000000000000" pitchFamily="2" charset="0"/>
                <a:ea typeface="HelloFirstieBigGulp" panose="02000603000000000000" pitchFamily="2" charset="0"/>
                <a:cs typeface="+mj-cs"/>
              </a:rPr>
              <a:t>Children will start with learning Set 1 sounds</a:t>
            </a:r>
            <a:endParaRPr lang="en-US" sz="2400" b="1" dirty="0">
              <a:solidFill>
                <a:srgbClr val="6A956A"/>
              </a:solidFill>
              <a:latin typeface="HelloFirstieBigGulp" panose="02000603000000000000" pitchFamily="2" charset="0"/>
              <a:ea typeface="HelloFirstieBigGulp" panose="02000603000000000000" pitchFamily="2" charset="0"/>
              <a:cs typeface="+mj-cs"/>
            </a:endParaRPr>
          </a:p>
        </p:txBody>
      </p:sp>
      <p:pic>
        <p:nvPicPr>
          <p:cNvPr id="10" name="Picture 4" descr="Read Write Inc Phonics: Desktop Speed Sounds Chart Pack of 10">
            <a:extLst>
              <a:ext uri="{FF2B5EF4-FFF2-40B4-BE49-F238E27FC236}">
                <a16:creationId xmlns:a16="http://schemas.microsoft.com/office/drawing/2014/main" id="{2B87A318-1AF0-45D1-9830-BC2B7E1AF6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566" r="1776" b="4691"/>
          <a:stretch/>
        </p:blipFill>
        <p:spPr bwMode="auto">
          <a:xfrm>
            <a:off x="1488781" y="475431"/>
            <a:ext cx="4175096" cy="48484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CE64319-6325-4813-9419-8BBB9EF06D5C}"/>
              </a:ext>
            </a:extLst>
          </p:cNvPr>
          <p:cNvSpPr txBox="1"/>
          <p:nvPr/>
        </p:nvSpPr>
        <p:spPr>
          <a:xfrm>
            <a:off x="52694" y="5351308"/>
            <a:ext cx="6755054" cy="1831271"/>
          </a:xfrm>
          <a:prstGeom prst="rect">
            <a:avLst/>
          </a:prstGeom>
          <a:noFill/>
        </p:spPr>
        <p:txBody>
          <a:bodyPr wrap="square" rtlCol="0">
            <a:spAutoFit/>
          </a:bodyPr>
          <a:lstStyle/>
          <a:p>
            <a:pPr defTabSz="685800">
              <a:spcBef>
                <a:spcPct val="0"/>
              </a:spcBef>
              <a:spcAft>
                <a:spcPts val="600"/>
              </a:spcAft>
            </a:pPr>
            <a:r>
              <a:rPr lang="en-AU" dirty="0">
                <a:latin typeface="KG Miss Kindergarten" panose="02000000000000000000" pitchFamily="2" charset="0"/>
                <a:ea typeface="+mj-ea"/>
                <a:cs typeface="+mj-cs"/>
              </a:rPr>
              <a:t>Alongside these they also learn red words (sight or tricky words), which are difficult to blend but are words they need to read and access texts (e.g. the, said, your).</a:t>
            </a:r>
          </a:p>
          <a:p>
            <a:pPr defTabSz="685800">
              <a:spcBef>
                <a:spcPct val="0"/>
              </a:spcBef>
              <a:spcAft>
                <a:spcPts val="600"/>
              </a:spcAft>
            </a:pPr>
            <a:r>
              <a:rPr lang="en-AU" dirty="0">
                <a:latin typeface="KG Miss Kindergarten" panose="02000000000000000000" pitchFamily="2" charset="0"/>
                <a:ea typeface="+mj-ea"/>
                <a:cs typeface="+mj-cs"/>
              </a:rPr>
              <a:t>Red words will eventually come home in the form of bookmarks with the red words they will encounter in the level they are working at.</a:t>
            </a:r>
          </a:p>
        </p:txBody>
      </p:sp>
      <p:sp>
        <p:nvSpPr>
          <p:cNvPr id="8" name="TextBox 7">
            <a:extLst>
              <a:ext uri="{FF2B5EF4-FFF2-40B4-BE49-F238E27FC236}">
                <a16:creationId xmlns:a16="http://schemas.microsoft.com/office/drawing/2014/main" id="{3656E126-6FA5-4EB0-BD44-6BAA3EA34422}"/>
              </a:ext>
            </a:extLst>
          </p:cNvPr>
          <p:cNvSpPr txBox="1"/>
          <p:nvPr/>
        </p:nvSpPr>
        <p:spPr>
          <a:xfrm>
            <a:off x="78188" y="7433567"/>
            <a:ext cx="6874361" cy="2874633"/>
          </a:xfrm>
          <a:prstGeom prst="rect">
            <a:avLst/>
          </a:prstGeom>
          <a:noFill/>
        </p:spPr>
        <p:txBody>
          <a:bodyPr wrap="square" rtlCol="0">
            <a:spAutoFit/>
          </a:bodyPr>
          <a:lstStyle/>
          <a:p>
            <a:pPr defTabSz="685800">
              <a:lnSpc>
                <a:spcPct val="70000"/>
              </a:lnSpc>
              <a:spcBef>
                <a:spcPct val="0"/>
              </a:spcBef>
              <a:spcAft>
                <a:spcPts val="600"/>
              </a:spcAft>
            </a:pPr>
            <a:r>
              <a:rPr lang="en-US" sz="2000" b="1" dirty="0">
                <a:solidFill>
                  <a:srgbClr val="B54E94"/>
                </a:solidFill>
                <a:latin typeface="KG Miss Kindergarten" panose="02000000000000000000" pitchFamily="2" charset="0"/>
                <a:ea typeface="+mj-ea"/>
                <a:cs typeface="+mj-cs"/>
              </a:rPr>
              <a:t>What can you do to help?</a:t>
            </a:r>
          </a:p>
          <a:p>
            <a:pPr defTabSz="685800">
              <a:lnSpc>
                <a:spcPct val="70000"/>
              </a:lnSpc>
              <a:spcBef>
                <a:spcPct val="0"/>
              </a:spcBef>
              <a:spcAft>
                <a:spcPts val="600"/>
              </a:spcAft>
            </a:pPr>
            <a:endParaRPr lang="en-US" dirty="0">
              <a:latin typeface="KG Miss Kindergarten" panose="02000000000000000000" pitchFamily="2" charset="0"/>
              <a:ea typeface="+mj-ea"/>
              <a:cs typeface="+mj-cs"/>
            </a:endParaRPr>
          </a:p>
          <a:p>
            <a:pPr defTabSz="685800">
              <a:spcBef>
                <a:spcPct val="0"/>
              </a:spcBef>
              <a:spcAft>
                <a:spcPts val="600"/>
              </a:spcAft>
            </a:pPr>
            <a:r>
              <a:rPr lang="en-US" dirty="0">
                <a:latin typeface="KG Miss Kindergarten" panose="02000000000000000000" pitchFamily="2" charset="0"/>
                <a:ea typeface="+mj-ea"/>
                <a:cs typeface="+mj-cs"/>
              </a:rPr>
              <a:t>Practise sounds at home - when homework comes home assist and supervise students to practice correct letter formation as they say the sound when writing.</a:t>
            </a:r>
          </a:p>
          <a:p>
            <a:pPr defTabSz="685800">
              <a:spcBef>
                <a:spcPct val="0"/>
              </a:spcBef>
              <a:spcAft>
                <a:spcPts val="600"/>
              </a:spcAft>
            </a:pPr>
            <a:endParaRPr lang="en-US" sz="300" dirty="0">
              <a:latin typeface="KG Miss Kindergarten" panose="02000000000000000000" pitchFamily="2" charset="0"/>
              <a:ea typeface="+mj-ea"/>
              <a:cs typeface="+mj-cs"/>
            </a:endParaRPr>
          </a:p>
          <a:p>
            <a:pPr defTabSz="685800">
              <a:spcBef>
                <a:spcPct val="0"/>
              </a:spcBef>
              <a:spcAft>
                <a:spcPts val="600"/>
              </a:spcAft>
            </a:pPr>
            <a:r>
              <a:rPr lang="en-US" dirty="0">
                <a:latin typeface="KG Miss Kindergarten" panose="02000000000000000000" pitchFamily="2" charset="0"/>
                <a:ea typeface="+mj-ea"/>
                <a:cs typeface="+mj-cs"/>
              </a:rPr>
              <a:t>Use letter sounds – not names of letters.</a:t>
            </a:r>
          </a:p>
          <a:p>
            <a:pPr defTabSz="685800">
              <a:lnSpc>
                <a:spcPct val="70000"/>
              </a:lnSpc>
              <a:spcBef>
                <a:spcPct val="0"/>
              </a:spcBef>
              <a:spcAft>
                <a:spcPts val="600"/>
              </a:spcAft>
            </a:pPr>
            <a:endParaRPr lang="en-US" sz="1100" dirty="0">
              <a:latin typeface="KG Miss Kindergarten" panose="02000000000000000000" pitchFamily="2" charset="0"/>
              <a:ea typeface="+mj-ea"/>
              <a:cs typeface="+mj-cs"/>
            </a:endParaRPr>
          </a:p>
          <a:p>
            <a:pPr defTabSz="685800">
              <a:lnSpc>
                <a:spcPct val="70000"/>
              </a:lnSpc>
              <a:spcBef>
                <a:spcPct val="0"/>
              </a:spcBef>
              <a:spcAft>
                <a:spcPts val="600"/>
              </a:spcAft>
            </a:pPr>
            <a:r>
              <a:rPr lang="en-US" dirty="0">
                <a:latin typeface="KG Miss Kindergarten" panose="02000000000000000000" pitchFamily="2" charset="0"/>
                <a:ea typeface="+mj-ea"/>
                <a:cs typeface="+mj-cs"/>
              </a:rPr>
              <a:t>Practise reading red words at home.</a:t>
            </a:r>
          </a:p>
          <a:p>
            <a:endParaRPr lang="en-AU" dirty="0"/>
          </a:p>
        </p:txBody>
      </p:sp>
      <p:cxnSp>
        <p:nvCxnSpPr>
          <p:cNvPr id="13" name="Straight Connector 12">
            <a:extLst>
              <a:ext uri="{FF2B5EF4-FFF2-40B4-BE49-F238E27FC236}">
                <a16:creationId xmlns:a16="http://schemas.microsoft.com/office/drawing/2014/main" id="{7BDE93DE-87F0-4B66-A470-B8400AE5753D}"/>
              </a:ext>
            </a:extLst>
          </p:cNvPr>
          <p:cNvCxnSpPr/>
          <p:nvPr/>
        </p:nvCxnSpPr>
        <p:spPr>
          <a:xfrm>
            <a:off x="243840" y="526231"/>
            <a:ext cx="637032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81949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9DADD7-1877-4CBD-A375-C2B59F8A972F}"/>
              </a:ext>
            </a:extLst>
          </p:cNvPr>
          <p:cNvPicPr>
            <a:picLocks noChangeAspect="1"/>
          </p:cNvPicPr>
          <p:nvPr/>
        </p:nvPicPr>
        <p:blipFill>
          <a:blip r:embed="rId2"/>
          <a:stretch>
            <a:fillRect/>
          </a:stretch>
        </p:blipFill>
        <p:spPr>
          <a:xfrm>
            <a:off x="0" y="7183745"/>
            <a:ext cx="6858000" cy="2577305"/>
          </a:xfrm>
          <a:prstGeom prst="rect">
            <a:avLst/>
          </a:prstGeom>
        </p:spPr>
      </p:pic>
      <p:pic>
        <p:nvPicPr>
          <p:cNvPr id="3" name="Picture 2">
            <a:extLst>
              <a:ext uri="{FF2B5EF4-FFF2-40B4-BE49-F238E27FC236}">
                <a16:creationId xmlns:a16="http://schemas.microsoft.com/office/drawing/2014/main" id="{EA6E129A-5E80-4496-A033-A691B43C7CC1}"/>
              </a:ext>
            </a:extLst>
          </p:cNvPr>
          <p:cNvPicPr>
            <a:picLocks noChangeAspect="1"/>
          </p:cNvPicPr>
          <p:nvPr/>
        </p:nvPicPr>
        <p:blipFill rotWithShape="1">
          <a:blip r:embed="rId3"/>
          <a:srcRect l="58815" t="68734"/>
          <a:stretch/>
        </p:blipFill>
        <p:spPr>
          <a:xfrm flipH="1">
            <a:off x="4358640" y="1970665"/>
            <a:ext cx="2448560" cy="1127311"/>
          </a:xfrm>
          <a:prstGeom prst="rect">
            <a:avLst/>
          </a:prstGeom>
        </p:spPr>
      </p:pic>
      <p:sp>
        <p:nvSpPr>
          <p:cNvPr id="6" name="TextBox 5">
            <a:extLst>
              <a:ext uri="{FF2B5EF4-FFF2-40B4-BE49-F238E27FC236}">
                <a16:creationId xmlns:a16="http://schemas.microsoft.com/office/drawing/2014/main" id="{69400B5C-A564-49B5-A818-B637F11681C5}"/>
              </a:ext>
            </a:extLst>
          </p:cNvPr>
          <p:cNvSpPr txBox="1"/>
          <p:nvPr/>
        </p:nvSpPr>
        <p:spPr>
          <a:xfrm>
            <a:off x="0" y="553960"/>
            <a:ext cx="6807748" cy="3631763"/>
          </a:xfrm>
          <a:prstGeom prst="rect">
            <a:avLst/>
          </a:prstGeom>
          <a:noFill/>
        </p:spPr>
        <p:txBody>
          <a:bodyPr wrap="square" rtlCol="0">
            <a:spAutoFit/>
          </a:bodyPr>
          <a:lstStyle/>
          <a:p>
            <a:pPr defTabSz="685800">
              <a:lnSpc>
                <a:spcPct val="150000"/>
              </a:lnSpc>
              <a:spcBef>
                <a:spcPct val="0"/>
              </a:spcBef>
              <a:spcAft>
                <a:spcPts val="600"/>
              </a:spcAft>
            </a:pPr>
            <a:r>
              <a:rPr lang="en-AU" dirty="0">
                <a:latin typeface="KG Miss Kindergarten" panose="02000000000000000000" pitchFamily="2" charset="0"/>
                <a:ea typeface="+mj-ea"/>
                <a:cs typeface="+mj-cs"/>
              </a:rPr>
              <a:t>Listening for sounds – it is important for children to develop the ability to hear sounds before they can read. They will be learning this at school through a process we call ‘Fred Talk’ (Fred is a frog who only talks in sounds).</a:t>
            </a:r>
          </a:p>
          <a:p>
            <a:pPr defTabSz="685800">
              <a:lnSpc>
                <a:spcPct val="150000"/>
              </a:lnSpc>
              <a:spcBef>
                <a:spcPct val="0"/>
              </a:spcBef>
              <a:spcAft>
                <a:spcPts val="600"/>
              </a:spcAft>
            </a:pPr>
            <a:r>
              <a:rPr lang="en-AU" dirty="0">
                <a:latin typeface="KG Miss Kindergarten" panose="02000000000000000000" pitchFamily="2" charset="0"/>
                <a:ea typeface="+mj-ea"/>
                <a:cs typeface="+mj-cs"/>
              </a:rPr>
              <a:t> </a:t>
            </a:r>
          </a:p>
          <a:p>
            <a:pPr defTabSz="685800">
              <a:spcBef>
                <a:spcPct val="0"/>
              </a:spcBef>
              <a:spcAft>
                <a:spcPts val="600"/>
              </a:spcAft>
            </a:pPr>
            <a:endParaRPr lang="en-AU" sz="3600" dirty="0">
              <a:latin typeface="KG Miss Kindergarten" panose="02000000000000000000" pitchFamily="2" charset="0"/>
              <a:ea typeface="+mj-ea"/>
              <a:cs typeface="+mj-cs"/>
            </a:endParaRPr>
          </a:p>
          <a:p>
            <a:pPr defTabSz="685800">
              <a:spcBef>
                <a:spcPct val="0"/>
              </a:spcBef>
              <a:spcAft>
                <a:spcPts val="600"/>
              </a:spcAft>
            </a:pPr>
            <a:r>
              <a:rPr lang="en-AU" sz="2000" b="1" dirty="0">
                <a:solidFill>
                  <a:srgbClr val="B54E94"/>
                </a:solidFill>
                <a:latin typeface="KG Miss Kindergarten" panose="02000000000000000000" pitchFamily="2" charset="0"/>
                <a:ea typeface="+mj-ea"/>
                <a:cs typeface="+mj-cs"/>
              </a:rPr>
              <a:t>You can also support this at home using the following ideas</a:t>
            </a:r>
            <a:r>
              <a:rPr lang="en-AU" dirty="0">
                <a:latin typeface="KG Miss Kindergarten" panose="02000000000000000000" pitchFamily="2" charset="0"/>
                <a:ea typeface="+mj-ea"/>
                <a:cs typeface="+mj-cs"/>
              </a:rPr>
              <a:t>:</a:t>
            </a:r>
          </a:p>
        </p:txBody>
      </p:sp>
      <p:sp>
        <p:nvSpPr>
          <p:cNvPr id="7" name="TextBox 6">
            <a:extLst>
              <a:ext uri="{FF2B5EF4-FFF2-40B4-BE49-F238E27FC236}">
                <a16:creationId xmlns:a16="http://schemas.microsoft.com/office/drawing/2014/main" id="{CB5FCAF6-86E9-42B3-8EEC-2EF0893552A0}"/>
              </a:ext>
            </a:extLst>
          </p:cNvPr>
          <p:cNvSpPr txBox="1"/>
          <p:nvPr/>
        </p:nvSpPr>
        <p:spPr>
          <a:xfrm>
            <a:off x="51473" y="55630"/>
            <a:ext cx="6756275" cy="470601"/>
          </a:xfrm>
          <a:prstGeom prst="rect">
            <a:avLst/>
          </a:prstGeom>
        </p:spPr>
        <p:txBody>
          <a:bodyPr vert="horz" lIns="91440" tIns="45720" rIns="91440" bIns="45720" rtlCol="0" anchor="b">
            <a:normAutofit/>
          </a:bodyPr>
          <a:lstStyle/>
          <a:p>
            <a:pPr algn="ctr" defTabSz="685800">
              <a:lnSpc>
                <a:spcPct val="90000"/>
              </a:lnSpc>
              <a:spcBef>
                <a:spcPct val="0"/>
              </a:spcBef>
              <a:spcAft>
                <a:spcPts val="600"/>
              </a:spcAft>
            </a:pPr>
            <a:r>
              <a:rPr lang="en-US" sz="2400" b="1" dirty="0">
                <a:solidFill>
                  <a:srgbClr val="6A956A"/>
                </a:solidFill>
                <a:latin typeface="HelloFirstieBigGulp" panose="02000603000000000000" pitchFamily="2" charset="0"/>
                <a:ea typeface="HelloFirstieBigGulp" panose="02000603000000000000" pitchFamily="2" charset="0"/>
                <a:cs typeface="+mj-cs"/>
              </a:rPr>
              <a:t>Developing phonemic awareness</a:t>
            </a:r>
          </a:p>
        </p:txBody>
      </p:sp>
      <p:grpSp>
        <p:nvGrpSpPr>
          <p:cNvPr id="10" name="Group 9">
            <a:extLst>
              <a:ext uri="{FF2B5EF4-FFF2-40B4-BE49-F238E27FC236}">
                <a16:creationId xmlns:a16="http://schemas.microsoft.com/office/drawing/2014/main" id="{877A5B06-B92E-4205-9E27-2346E4A00121}"/>
              </a:ext>
            </a:extLst>
          </p:cNvPr>
          <p:cNvGrpSpPr/>
          <p:nvPr/>
        </p:nvGrpSpPr>
        <p:grpSpPr>
          <a:xfrm>
            <a:off x="0" y="4100957"/>
            <a:ext cx="6858000" cy="2978458"/>
            <a:chOff x="0" y="3958717"/>
            <a:chExt cx="6858000" cy="2978458"/>
          </a:xfrm>
        </p:grpSpPr>
        <p:sp>
          <p:nvSpPr>
            <p:cNvPr id="9" name="Content Placeholder 2">
              <a:extLst>
                <a:ext uri="{FF2B5EF4-FFF2-40B4-BE49-F238E27FC236}">
                  <a16:creationId xmlns:a16="http://schemas.microsoft.com/office/drawing/2014/main" id="{754FDC31-FF8F-42B6-9F09-EFFBF89C917A}"/>
                </a:ext>
              </a:extLst>
            </p:cNvPr>
            <p:cNvSpPr txBox="1">
              <a:spLocks/>
            </p:cNvSpPr>
            <p:nvPr/>
          </p:nvSpPr>
          <p:spPr bwMode="auto">
            <a:xfrm>
              <a:off x="0" y="4476327"/>
              <a:ext cx="6593167" cy="24608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ct val="20000"/>
                </a:spcBef>
                <a:spcAft>
                  <a:spcPct val="0"/>
                </a:spcAft>
                <a:buFont typeface="Arial" charset="0"/>
                <a:defRPr sz="3200" kern="1200">
                  <a:solidFill>
                    <a:schemeClr val="tx2"/>
                  </a:solidFill>
                  <a:latin typeface="+mn-lt"/>
                  <a:ea typeface="+mn-ea"/>
                  <a:cs typeface="+mn-cs"/>
                </a:defRPr>
              </a:lvl1pPr>
              <a:lvl2pPr algn="l" rtl="0" eaLnBrk="1" fontAlgn="base" hangingPunct="1">
                <a:lnSpc>
                  <a:spcPct val="90000"/>
                </a:lnSpc>
                <a:spcBef>
                  <a:spcPct val="20000"/>
                </a:spcBef>
                <a:spcAft>
                  <a:spcPct val="0"/>
                </a:spcAft>
                <a:buFont typeface="Arial" charset="0"/>
                <a:defRPr sz="2800" kern="1200">
                  <a:solidFill>
                    <a:schemeClr val="tx2"/>
                  </a:solidFill>
                  <a:latin typeface="+mn-lt"/>
                  <a:ea typeface="+mn-ea"/>
                  <a:cs typeface="+mn-cs"/>
                </a:defRPr>
              </a:lvl2pPr>
              <a:lvl3pPr algn="l" rtl="0" eaLnBrk="1" fontAlgn="base" hangingPunct="1">
                <a:lnSpc>
                  <a:spcPct val="90000"/>
                </a:lnSpc>
                <a:spcBef>
                  <a:spcPct val="20000"/>
                </a:spcBef>
                <a:spcAft>
                  <a:spcPct val="0"/>
                </a:spcAft>
                <a:buFont typeface="Arial" charset="0"/>
                <a:defRPr sz="2400" kern="1200">
                  <a:solidFill>
                    <a:schemeClr val="tx2"/>
                  </a:solidFill>
                  <a:latin typeface="+mn-lt"/>
                  <a:ea typeface="+mn-ea"/>
                  <a:cs typeface="+mn-cs"/>
                </a:defRPr>
              </a:lvl3pPr>
              <a:lvl4pPr algn="l" rtl="0" eaLnBrk="1" fontAlgn="base" hangingPunct="1">
                <a:lnSpc>
                  <a:spcPct val="90000"/>
                </a:lnSpc>
                <a:spcBef>
                  <a:spcPct val="20000"/>
                </a:spcBef>
                <a:spcAft>
                  <a:spcPct val="0"/>
                </a:spcAft>
                <a:buFont typeface="Arial" charset="0"/>
                <a:defRPr sz="2000" kern="1200">
                  <a:solidFill>
                    <a:schemeClr val="tx2"/>
                  </a:solidFill>
                  <a:latin typeface="+mn-lt"/>
                  <a:ea typeface="+mn-ea"/>
                  <a:cs typeface="+mn-cs"/>
                </a:defRPr>
              </a:lvl4pPr>
              <a:lvl5pPr algn="l" rtl="0" eaLnBrk="1" fontAlgn="base" hangingPunct="1">
                <a:lnSpc>
                  <a:spcPct val="90000"/>
                </a:lnSpc>
                <a:spcBef>
                  <a:spcPct val="20000"/>
                </a:spcBef>
                <a:spcAft>
                  <a:spcPct val="0"/>
                </a:spcAft>
                <a:buFont typeface="Arial" charset="0"/>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1" fontAlgn="base" latinLnBrk="0" hangingPunct="1">
                <a:lnSpc>
                  <a:spcPct val="90000"/>
                </a:lnSpc>
                <a:spcBef>
                  <a:spcPct val="20000"/>
                </a:spcBef>
                <a:spcAft>
                  <a:spcPct val="0"/>
                </a:spcAft>
                <a:buClrTx/>
                <a:buSzTx/>
                <a:buFont typeface="Arial" charset="0"/>
                <a:buAutoNum type="arabicPeriod"/>
                <a:tabLst/>
                <a:defRPr/>
              </a:pPr>
              <a:r>
                <a:rPr kumimoji="0" lang="en-GB" sz="2400" b="0" i="0" u="none" strike="noStrike" kern="1200" cap="none" spc="0" normalizeH="0" baseline="0" noProof="0" dirty="0">
                  <a:ln>
                    <a:noFill/>
                  </a:ln>
                  <a:solidFill>
                    <a:srgbClr val="5A5A5A"/>
                  </a:solidFill>
                  <a:effectLst/>
                  <a:uLnTx/>
                  <a:uFillTx/>
                  <a:latin typeface="Arial"/>
                </a:rPr>
                <a:t>Say the word </a:t>
              </a:r>
              <a:r>
                <a:rPr kumimoji="0" lang="en-US" sz="2400" b="0" i="0" u="none" strike="noStrike" kern="1200" cap="none" spc="0" normalizeH="0" baseline="0" noProof="0" dirty="0">
                  <a:ln>
                    <a:noFill/>
                  </a:ln>
                  <a:solidFill>
                    <a:srgbClr val="5A5A5A"/>
                  </a:solidFill>
                  <a:effectLst/>
                  <a:uLnTx/>
                  <a:uFillTx/>
                  <a:latin typeface="Arial"/>
                </a:rPr>
                <a:t>in sounds as Fred eg. c-a-t.</a:t>
              </a:r>
            </a:p>
            <a:p>
              <a:pPr marL="514350" marR="0" lvl="0" indent="-514350" algn="l" defTabSz="914400" rtl="0" eaLnBrk="1" fontAlgn="base" latinLnBrk="0" hangingPunct="1">
                <a:lnSpc>
                  <a:spcPct val="90000"/>
                </a:lnSpc>
                <a:spcBef>
                  <a:spcPct val="20000"/>
                </a:spcBef>
                <a:spcAft>
                  <a:spcPct val="0"/>
                </a:spcAft>
                <a:buClrTx/>
                <a:buSzTx/>
                <a:buFont typeface="Arial" charset="0"/>
                <a:buAutoNum type="arabicPeriod"/>
                <a:tabLst/>
                <a:defRPr/>
              </a:pPr>
              <a:r>
                <a:rPr kumimoji="0" lang="en-US" sz="2400" b="0" i="0" u="none" strike="noStrike" kern="1200" cap="none" spc="0" normalizeH="0" baseline="0" noProof="0" dirty="0">
                  <a:ln>
                    <a:noFill/>
                  </a:ln>
                  <a:solidFill>
                    <a:srgbClr val="5A5A5A"/>
                  </a:solidFill>
                  <a:effectLst/>
                  <a:uLnTx/>
                  <a:uFillTx/>
                  <a:latin typeface="Arial"/>
                </a:rPr>
                <a:t>Ask your child to repeat. Can they ‘jump-in’ with the whole word?</a:t>
              </a:r>
            </a:p>
            <a:p>
              <a:pPr marL="514350" marR="0" lvl="0" indent="-514350" algn="l" defTabSz="914400" rtl="0" eaLnBrk="1" fontAlgn="base" latinLnBrk="0" hangingPunct="1">
                <a:lnSpc>
                  <a:spcPct val="90000"/>
                </a:lnSpc>
                <a:spcBef>
                  <a:spcPct val="20000"/>
                </a:spcBef>
                <a:spcAft>
                  <a:spcPct val="0"/>
                </a:spcAft>
                <a:buClrTx/>
                <a:buSzTx/>
                <a:buFont typeface="Arial" charset="0"/>
                <a:buAutoNum type="arabicPeriod"/>
                <a:tabLst/>
                <a:defRPr/>
              </a:pPr>
              <a:r>
                <a:rPr kumimoji="0" lang="en-US" sz="2400" b="0" i="0" u="none" strike="noStrike" kern="1200" cap="none" spc="0" normalizeH="0" baseline="0" noProof="0" dirty="0">
                  <a:ln>
                    <a:noFill/>
                  </a:ln>
                  <a:solidFill>
                    <a:srgbClr val="5A5A5A"/>
                  </a:solidFill>
                  <a:effectLst/>
                  <a:uLnTx/>
                  <a:uFillTx/>
                  <a:latin typeface="Arial"/>
                </a:rPr>
                <a:t>Say the word in sounds followed by the whole word eg. c-a-t, cat</a:t>
              </a:r>
            </a:p>
            <a:p>
              <a:pPr marL="514350" marR="0" lvl="0" indent="-514350" algn="l" defTabSz="914400" rtl="0" eaLnBrk="1" fontAlgn="base" latinLnBrk="0" hangingPunct="1">
                <a:lnSpc>
                  <a:spcPct val="90000"/>
                </a:lnSpc>
                <a:spcBef>
                  <a:spcPct val="20000"/>
                </a:spcBef>
                <a:spcAft>
                  <a:spcPct val="0"/>
                </a:spcAft>
                <a:buClrTx/>
                <a:buSzTx/>
                <a:buFont typeface="Arial" charset="0"/>
                <a:buAutoNum type="arabicPeriod"/>
                <a:tabLst/>
                <a:defRPr/>
              </a:pPr>
              <a:r>
                <a:rPr kumimoji="0" lang="en-US" sz="2400" b="0" i="0" u="none" strike="noStrike" kern="1200" cap="none" spc="0" normalizeH="0" baseline="0" noProof="0" dirty="0">
                  <a:ln>
                    <a:noFill/>
                  </a:ln>
                  <a:solidFill>
                    <a:srgbClr val="5A5A5A"/>
                  </a:solidFill>
                  <a:effectLst/>
                  <a:uLnTx/>
                  <a:uFillTx/>
                  <a:latin typeface="Arial"/>
                </a:rPr>
                <a:t>Ask your child to repeat</a:t>
              </a:r>
              <a:endParaRPr kumimoji="0" lang="en-GB" sz="2400" b="0" i="0" u="none" strike="noStrike" kern="1200" cap="none" spc="0" normalizeH="0" baseline="0" noProof="0" dirty="0">
                <a:ln>
                  <a:noFill/>
                </a:ln>
                <a:solidFill>
                  <a:srgbClr val="5A5A5A"/>
                </a:solidFill>
                <a:effectLst/>
                <a:uLnTx/>
                <a:uFillTx/>
                <a:latin typeface="Arial"/>
              </a:endParaRPr>
            </a:p>
            <a:p>
              <a:pPr marL="0" marR="0" lvl="0" indent="0" algn="l" defTabSz="914400" rtl="0" eaLnBrk="1" fontAlgn="base" latinLnBrk="0" hangingPunct="1">
                <a:lnSpc>
                  <a:spcPct val="90000"/>
                </a:lnSpc>
                <a:spcBef>
                  <a:spcPct val="20000"/>
                </a:spcBef>
                <a:spcAft>
                  <a:spcPct val="0"/>
                </a:spcAft>
                <a:buClrTx/>
                <a:buSzTx/>
                <a:buFont typeface="Arial" charset="0"/>
                <a:buNone/>
                <a:tabLst/>
                <a:defRPr/>
              </a:pPr>
              <a:endParaRPr kumimoji="0" lang="en-US" sz="3200" b="0" i="0" u="none" strike="noStrike" kern="1200" cap="none" spc="0" normalizeH="0" baseline="0" noProof="0" dirty="0">
                <a:ln>
                  <a:noFill/>
                </a:ln>
                <a:solidFill>
                  <a:srgbClr val="5A5A5A"/>
                </a:solidFill>
                <a:effectLst/>
                <a:uLnTx/>
                <a:uFillTx/>
                <a:latin typeface="Arial"/>
                <a:ea typeface="+mn-ea"/>
                <a:cs typeface="+mn-cs"/>
              </a:endParaRPr>
            </a:p>
          </p:txBody>
        </p:sp>
        <p:pic>
          <p:nvPicPr>
            <p:cNvPr id="4" name="Picture 3">
              <a:extLst>
                <a:ext uri="{FF2B5EF4-FFF2-40B4-BE49-F238E27FC236}">
                  <a16:creationId xmlns:a16="http://schemas.microsoft.com/office/drawing/2014/main" id="{AA0488AF-5D9F-4B27-9520-7001D27E404E}"/>
                </a:ext>
              </a:extLst>
            </p:cNvPr>
            <p:cNvPicPr>
              <a:picLocks noChangeAspect="1"/>
            </p:cNvPicPr>
            <p:nvPr/>
          </p:nvPicPr>
          <p:blipFill>
            <a:blip r:embed="rId4"/>
            <a:stretch>
              <a:fillRect/>
            </a:stretch>
          </p:blipFill>
          <p:spPr>
            <a:xfrm>
              <a:off x="0" y="3958717"/>
              <a:ext cx="6858000" cy="521325"/>
            </a:xfrm>
            <a:prstGeom prst="rect">
              <a:avLst/>
            </a:prstGeom>
          </p:spPr>
        </p:pic>
      </p:grpSp>
    </p:spTree>
    <p:extLst>
      <p:ext uri="{BB962C8B-B14F-4D97-AF65-F5344CB8AC3E}">
        <p14:creationId xmlns:p14="http://schemas.microsoft.com/office/powerpoint/2010/main" val="2255226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0DB5EF-EED7-447D-8224-E49BBF79543E}"/>
              </a:ext>
            </a:extLst>
          </p:cNvPr>
          <p:cNvSpPr txBox="1"/>
          <p:nvPr/>
        </p:nvSpPr>
        <p:spPr>
          <a:xfrm>
            <a:off x="0" y="909776"/>
            <a:ext cx="6858000" cy="7752507"/>
          </a:xfrm>
          <a:prstGeom prst="rect">
            <a:avLst/>
          </a:prstGeom>
          <a:noFill/>
        </p:spPr>
        <p:txBody>
          <a:bodyPr wrap="square">
            <a:spAutoFit/>
          </a:bodyPr>
          <a:lstStyle/>
          <a:p>
            <a:pPr defTabSz="685800">
              <a:lnSpc>
                <a:spcPct val="150000"/>
              </a:lnSpc>
              <a:spcBef>
                <a:spcPct val="0"/>
              </a:spcBef>
              <a:spcAft>
                <a:spcPts val="600"/>
              </a:spcAft>
            </a:pPr>
            <a:r>
              <a:rPr lang="en-AU" dirty="0">
                <a:latin typeface="KG Miss Kindergarten" panose="02000000000000000000" pitchFamily="2" charset="0"/>
                <a:ea typeface="+mj-ea"/>
                <a:cs typeface="+mj-cs"/>
              </a:rPr>
              <a:t>We use a synthetic phonics approach to teaching reading. This method ensures students first develop a correct understanding of the reading process, before they begin to read simple phonic based texts. Therefore your child will only bring home readers after we have ensured they can:</a:t>
            </a:r>
          </a:p>
          <a:p>
            <a:pPr marL="285750" indent="-285750" defTabSz="685800">
              <a:lnSpc>
                <a:spcPct val="150000"/>
              </a:lnSpc>
              <a:spcBef>
                <a:spcPct val="0"/>
              </a:spcBef>
              <a:spcAft>
                <a:spcPts val="600"/>
              </a:spcAft>
              <a:buFont typeface="Arial" panose="020B0604020202020204" pitchFamily="34" charset="0"/>
              <a:buChar char="•"/>
            </a:pPr>
            <a:r>
              <a:rPr lang="en-AU" dirty="0">
                <a:latin typeface="KG Miss Kindergarten" panose="02000000000000000000" pitchFamily="2" charset="0"/>
                <a:ea typeface="+mj-ea"/>
                <a:cs typeface="+mj-cs"/>
              </a:rPr>
              <a:t> quickly and accurately recognise the sounds of the alphabet (not the name of the letters) that have been taught</a:t>
            </a:r>
          </a:p>
          <a:p>
            <a:pPr marL="285750" indent="-285750" defTabSz="685800">
              <a:lnSpc>
                <a:spcPct val="150000"/>
              </a:lnSpc>
              <a:spcBef>
                <a:spcPct val="0"/>
              </a:spcBef>
              <a:spcAft>
                <a:spcPts val="600"/>
              </a:spcAft>
              <a:buFont typeface="Arial" panose="020B0604020202020204" pitchFamily="34" charset="0"/>
              <a:buChar char="•"/>
            </a:pPr>
            <a:r>
              <a:rPr lang="en-AU" dirty="0">
                <a:latin typeface="KG Miss Kindergarten" panose="02000000000000000000" pitchFamily="2" charset="0"/>
                <a:ea typeface="+mj-ea"/>
                <a:cs typeface="+mj-cs"/>
              </a:rPr>
              <a:t> blend simple sounds to hear the words ‘they make’ e.g. “p-</a:t>
            </a:r>
            <a:r>
              <a:rPr lang="en-AU" dirty="0" err="1">
                <a:latin typeface="KG Miss Kindergarten" panose="02000000000000000000" pitchFamily="2" charset="0"/>
                <a:ea typeface="+mj-ea"/>
                <a:cs typeface="+mj-cs"/>
              </a:rPr>
              <a:t>i</a:t>
            </a:r>
            <a:r>
              <a:rPr lang="en-AU" dirty="0">
                <a:latin typeface="KG Miss Kindergarten" panose="02000000000000000000" pitchFamily="2" charset="0"/>
                <a:ea typeface="+mj-ea"/>
                <a:cs typeface="+mj-cs"/>
              </a:rPr>
              <a:t>-g makes pig.” “b-u-s makes bus.”</a:t>
            </a:r>
          </a:p>
          <a:p>
            <a:pPr defTabSz="685800">
              <a:lnSpc>
                <a:spcPct val="150000"/>
              </a:lnSpc>
              <a:spcBef>
                <a:spcPct val="0"/>
              </a:spcBef>
              <a:spcAft>
                <a:spcPts val="600"/>
              </a:spcAft>
            </a:pPr>
            <a:r>
              <a:rPr lang="en-AU" dirty="0">
                <a:latin typeface="KG Miss Kindergarten" panose="02000000000000000000" pitchFamily="2" charset="0"/>
                <a:ea typeface="+mj-ea"/>
                <a:cs typeface="+mj-cs"/>
              </a:rPr>
              <a:t>This focus on synthesising words, by blending their individual sound components, is why the teaching approach is called synthetic phonics. To avoid your child coming to think reading relies on just guessing words from the pictures, or trying to memorise words by their shape, we ensure they master the basic letter/ sound combinations before sending home readers.</a:t>
            </a:r>
          </a:p>
        </p:txBody>
      </p:sp>
      <p:sp>
        <p:nvSpPr>
          <p:cNvPr id="4" name="TextBox 3">
            <a:extLst>
              <a:ext uri="{FF2B5EF4-FFF2-40B4-BE49-F238E27FC236}">
                <a16:creationId xmlns:a16="http://schemas.microsoft.com/office/drawing/2014/main" id="{7CD5A9F1-7ED0-4D7B-8D3D-776FACA7E12D}"/>
              </a:ext>
            </a:extLst>
          </p:cNvPr>
          <p:cNvSpPr txBox="1"/>
          <p:nvPr/>
        </p:nvSpPr>
        <p:spPr>
          <a:xfrm>
            <a:off x="0" y="185975"/>
            <a:ext cx="6858000" cy="492443"/>
          </a:xfrm>
          <a:prstGeom prst="rect">
            <a:avLst/>
          </a:prstGeom>
          <a:noFill/>
        </p:spPr>
        <p:txBody>
          <a:bodyPr wrap="square" rtlCol="0">
            <a:spAutoFit/>
          </a:bodyPr>
          <a:lstStyle/>
          <a:p>
            <a:r>
              <a:rPr lang="en-AU" sz="2600" b="1" dirty="0">
                <a:solidFill>
                  <a:srgbClr val="6A956A"/>
                </a:solidFill>
                <a:latin typeface="HelloFirstieBigGulp" panose="02000603000000000000" pitchFamily="2" charset="0"/>
                <a:ea typeface="HelloFirstieBigGulp" panose="02000603000000000000" pitchFamily="2" charset="0"/>
                <a:cs typeface="+mj-cs"/>
              </a:rPr>
              <a:t>When will my child bring home readers?</a:t>
            </a:r>
          </a:p>
        </p:txBody>
      </p:sp>
    </p:spTree>
    <p:extLst>
      <p:ext uri="{BB962C8B-B14F-4D97-AF65-F5344CB8AC3E}">
        <p14:creationId xmlns:p14="http://schemas.microsoft.com/office/powerpoint/2010/main" val="955205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0B5D3E-B50E-4539-A184-FFBBC324574B}"/>
              </a:ext>
            </a:extLst>
          </p:cNvPr>
          <p:cNvSpPr txBox="1"/>
          <p:nvPr/>
        </p:nvSpPr>
        <p:spPr>
          <a:xfrm>
            <a:off x="50800" y="1024648"/>
            <a:ext cx="6858000" cy="2812693"/>
          </a:xfrm>
          <a:prstGeom prst="rect">
            <a:avLst/>
          </a:prstGeom>
          <a:noFill/>
        </p:spPr>
        <p:txBody>
          <a:bodyPr wrap="square">
            <a:spAutoFit/>
          </a:bodyPr>
          <a:lstStyle/>
          <a:p>
            <a:pPr>
              <a:lnSpc>
                <a:spcPct val="150000"/>
              </a:lnSpc>
            </a:pPr>
            <a:r>
              <a:rPr lang="en-US" dirty="0">
                <a:latin typeface="KG Miss Kindergarten" panose="02000000000000000000" pitchFamily="2" charset="0"/>
                <a:ea typeface="+mj-ea"/>
                <a:cs typeface="+mj-cs"/>
              </a:rPr>
              <a:t>Children should be able to read all of the words in their reader.</a:t>
            </a:r>
          </a:p>
          <a:p>
            <a:endParaRPr lang="en-US" dirty="0">
              <a:latin typeface="KG Miss Kindergarten" panose="02000000000000000000" pitchFamily="2" charset="0"/>
              <a:ea typeface="+mj-ea"/>
              <a:cs typeface="+mj-cs"/>
            </a:endParaRPr>
          </a:p>
          <a:p>
            <a:pPr>
              <a:lnSpc>
                <a:spcPct val="150000"/>
              </a:lnSpc>
            </a:pPr>
            <a:r>
              <a:rPr lang="en-US" dirty="0">
                <a:latin typeface="KG Miss Kindergarten" panose="02000000000000000000" pitchFamily="2" charset="0"/>
                <a:ea typeface="+mj-ea"/>
                <a:cs typeface="+mj-cs"/>
              </a:rPr>
              <a:t>If they hesitate, remind them to read the word using ‘Special Friends, Fred Talk, read the word’.</a:t>
            </a:r>
          </a:p>
          <a:p>
            <a:pPr>
              <a:lnSpc>
                <a:spcPct val="150000"/>
              </a:lnSpc>
            </a:pPr>
            <a:r>
              <a:rPr lang="en-US" dirty="0">
                <a:latin typeface="KG Miss Kindergarten" panose="02000000000000000000" pitchFamily="2" charset="0"/>
                <a:ea typeface="+mj-ea"/>
                <a:cs typeface="+mj-cs"/>
              </a:rPr>
              <a:t>For example, this means they spot the ‘</a:t>
            </a:r>
            <a:r>
              <a:rPr lang="en-US" dirty="0" err="1">
                <a:latin typeface="KG Miss Kindergarten" panose="02000000000000000000" pitchFamily="2" charset="0"/>
                <a:ea typeface="+mj-ea"/>
                <a:cs typeface="+mj-cs"/>
              </a:rPr>
              <a:t>sh</a:t>
            </a:r>
            <a:r>
              <a:rPr lang="en-US" dirty="0">
                <a:latin typeface="KG Miss Kindergarten" panose="02000000000000000000" pitchFamily="2" charset="0"/>
                <a:ea typeface="+mj-ea"/>
                <a:cs typeface="+mj-cs"/>
              </a:rPr>
              <a:t>’, then Fred Talk and blend to read the word e.g. </a:t>
            </a:r>
            <a:r>
              <a:rPr lang="en-US" dirty="0" err="1">
                <a:latin typeface="KG Miss Kindergarten" panose="02000000000000000000" pitchFamily="2" charset="0"/>
                <a:ea typeface="+mj-ea"/>
                <a:cs typeface="+mj-cs"/>
              </a:rPr>
              <a:t>sh</a:t>
            </a:r>
            <a:r>
              <a:rPr lang="en-US" dirty="0">
                <a:latin typeface="KG Miss Kindergarten" panose="02000000000000000000" pitchFamily="2" charset="0"/>
                <a:ea typeface="+mj-ea"/>
                <a:cs typeface="+mj-cs"/>
              </a:rPr>
              <a:t>, </a:t>
            </a:r>
            <a:r>
              <a:rPr lang="en-US" dirty="0" err="1">
                <a:latin typeface="KG Miss Kindergarten" panose="02000000000000000000" pitchFamily="2" charset="0"/>
                <a:ea typeface="+mj-ea"/>
                <a:cs typeface="+mj-cs"/>
              </a:rPr>
              <a:t>sh</a:t>
            </a:r>
            <a:r>
              <a:rPr lang="en-US" dirty="0">
                <a:latin typeface="KG Miss Kindergarten" panose="02000000000000000000" pitchFamily="2" charset="0"/>
                <a:ea typeface="+mj-ea"/>
                <a:cs typeface="+mj-cs"/>
              </a:rPr>
              <a:t>-</a:t>
            </a:r>
            <a:r>
              <a:rPr lang="en-US" dirty="0" err="1">
                <a:latin typeface="KG Miss Kindergarten" panose="02000000000000000000" pitchFamily="2" charset="0"/>
                <a:ea typeface="+mj-ea"/>
                <a:cs typeface="+mj-cs"/>
              </a:rPr>
              <a:t>i</a:t>
            </a:r>
            <a:r>
              <a:rPr lang="en-US" dirty="0">
                <a:latin typeface="KG Miss Kindergarten" panose="02000000000000000000" pitchFamily="2" charset="0"/>
                <a:ea typeface="+mj-ea"/>
                <a:cs typeface="+mj-cs"/>
              </a:rPr>
              <a:t>-p, ship.</a:t>
            </a:r>
          </a:p>
        </p:txBody>
      </p:sp>
      <p:pic>
        <p:nvPicPr>
          <p:cNvPr id="7" name="Picture 6">
            <a:extLst>
              <a:ext uri="{FF2B5EF4-FFF2-40B4-BE49-F238E27FC236}">
                <a16:creationId xmlns:a16="http://schemas.microsoft.com/office/drawing/2014/main" id="{B75C44D0-1647-4C7C-BB71-AEF9A749BE45}"/>
              </a:ext>
            </a:extLst>
          </p:cNvPr>
          <p:cNvPicPr>
            <a:picLocks noChangeAspect="1"/>
          </p:cNvPicPr>
          <p:nvPr/>
        </p:nvPicPr>
        <p:blipFill>
          <a:blip r:embed="rId2"/>
          <a:stretch>
            <a:fillRect/>
          </a:stretch>
        </p:blipFill>
        <p:spPr>
          <a:xfrm>
            <a:off x="269240" y="4495003"/>
            <a:ext cx="6319520" cy="4311787"/>
          </a:xfrm>
          <a:prstGeom prst="rect">
            <a:avLst/>
          </a:prstGeom>
        </p:spPr>
      </p:pic>
      <p:sp>
        <p:nvSpPr>
          <p:cNvPr id="4" name="TextBox 3">
            <a:extLst>
              <a:ext uri="{FF2B5EF4-FFF2-40B4-BE49-F238E27FC236}">
                <a16:creationId xmlns:a16="http://schemas.microsoft.com/office/drawing/2014/main" id="{B5866BE4-7A4C-4DFE-A03B-C5745357A350}"/>
              </a:ext>
            </a:extLst>
          </p:cNvPr>
          <p:cNvSpPr txBox="1"/>
          <p:nvPr/>
        </p:nvSpPr>
        <p:spPr>
          <a:xfrm>
            <a:off x="111760" y="301263"/>
            <a:ext cx="4583306" cy="492443"/>
          </a:xfrm>
          <a:prstGeom prst="rect">
            <a:avLst/>
          </a:prstGeom>
          <a:noFill/>
        </p:spPr>
        <p:txBody>
          <a:bodyPr wrap="none" rtlCol="0">
            <a:spAutoFit/>
          </a:bodyPr>
          <a:lstStyle/>
          <a:p>
            <a:r>
              <a:rPr lang="en-AU" sz="2600" b="1" dirty="0">
                <a:solidFill>
                  <a:srgbClr val="6A956A"/>
                </a:solidFill>
                <a:latin typeface="HelloFirstieBigGulp" panose="02000603000000000000" pitchFamily="2" charset="0"/>
                <a:ea typeface="HelloFirstieBigGulp" panose="02000603000000000000" pitchFamily="2" charset="0"/>
                <a:cs typeface="+mj-cs"/>
              </a:rPr>
              <a:t>Listening to your child read</a:t>
            </a:r>
          </a:p>
        </p:txBody>
      </p:sp>
    </p:spTree>
    <p:extLst>
      <p:ext uri="{BB962C8B-B14F-4D97-AF65-F5344CB8AC3E}">
        <p14:creationId xmlns:p14="http://schemas.microsoft.com/office/powerpoint/2010/main" val="116966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A1221C-D490-489B-BDE7-74FE3CE6ECA8}"/>
              </a:ext>
            </a:extLst>
          </p:cNvPr>
          <p:cNvPicPr>
            <a:picLocks noChangeAspect="1"/>
          </p:cNvPicPr>
          <p:nvPr/>
        </p:nvPicPr>
        <p:blipFill>
          <a:blip r:embed="rId2"/>
          <a:stretch>
            <a:fillRect/>
          </a:stretch>
        </p:blipFill>
        <p:spPr>
          <a:xfrm>
            <a:off x="960120" y="4355333"/>
            <a:ext cx="4912360" cy="3577642"/>
          </a:xfrm>
          <a:prstGeom prst="rect">
            <a:avLst/>
          </a:prstGeom>
        </p:spPr>
      </p:pic>
      <p:sp>
        <p:nvSpPr>
          <p:cNvPr id="5" name="TextBox 4">
            <a:extLst>
              <a:ext uri="{FF2B5EF4-FFF2-40B4-BE49-F238E27FC236}">
                <a16:creationId xmlns:a16="http://schemas.microsoft.com/office/drawing/2014/main" id="{979DFA14-D5B6-4A90-874E-DED49836B3B2}"/>
              </a:ext>
            </a:extLst>
          </p:cNvPr>
          <p:cNvSpPr txBox="1"/>
          <p:nvPr/>
        </p:nvSpPr>
        <p:spPr>
          <a:xfrm>
            <a:off x="81280" y="621988"/>
            <a:ext cx="6776720" cy="4201150"/>
          </a:xfrm>
          <a:prstGeom prst="rect">
            <a:avLst/>
          </a:prstGeom>
          <a:noFill/>
        </p:spPr>
        <p:txBody>
          <a:bodyPr wrap="square" rtlCol="0">
            <a:spAutoFit/>
          </a:bodyPr>
          <a:lstStyle/>
          <a:p>
            <a:pPr defTabSz="685800">
              <a:spcBef>
                <a:spcPct val="0"/>
              </a:spcBef>
              <a:spcAft>
                <a:spcPts val="600"/>
              </a:spcAft>
            </a:pPr>
            <a:r>
              <a:rPr lang="en-GB" dirty="0">
                <a:latin typeface="KG Miss Kindergarten" panose="02000000000000000000" pitchFamily="2" charset="0"/>
                <a:ea typeface="+mj-ea"/>
                <a:cs typeface="+mj-cs"/>
              </a:rPr>
              <a:t>Some words are ‘tricky’ because they contain letters that don’t match the sounds the child has been taught.</a:t>
            </a:r>
          </a:p>
          <a:p>
            <a:pPr defTabSz="685800">
              <a:spcBef>
                <a:spcPct val="0"/>
              </a:spcBef>
              <a:spcAft>
                <a:spcPts val="600"/>
              </a:spcAft>
            </a:pPr>
            <a:endParaRPr lang="en-GB" sz="300" dirty="0">
              <a:latin typeface="KG Miss Kindergarten" panose="02000000000000000000" pitchFamily="2" charset="0"/>
              <a:ea typeface="+mj-ea"/>
              <a:cs typeface="+mj-cs"/>
            </a:endParaRPr>
          </a:p>
          <a:p>
            <a:pPr defTabSz="685800">
              <a:spcBef>
                <a:spcPct val="0"/>
              </a:spcBef>
              <a:spcAft>
                <a:spcPts val="600"/>
              </a:spcAft>
            </a:pPr>
            <a:r>
              <a:rPr lang="en-GB" dirty="0">
                <a:latin typeface="KG Miss Kindergarten" panose="02000000000000000000" pitchFamily="2" charset="0"/>
                <a:ea typeface="+mj-ea"/>
                <a:cs typeface="+mj-cs"/>
              </a:rPr>
              <a:t>For example, ‘said’ has ‘ai’ making an ‘e’ sound.</a:t>
            </a:r>
          </a:p>
          <a:p>
            <a:pPr defTabSz="685800">
              <a:spcBef>
                <a:spcPct val="0"/>
              </a:spcBef>
              <a:spcAft>
                <a:spcPts val="600"/>
              </a:spcAft>
            </a:pPr>
            <a:endParaRPr lang="en-GB" sz="600" dirty="0">
              <a:latin typeface="KG Miss Kindergarten" panose="02000000000000000000" pitchFamily="2" charset="0"/>
              <a:ea typeface="+mj-ea"/>
              <a:cs typeface="+mj-cs"/>
            </a:endParaRPr>
          </a:p>
          <a:p>
            <a:pPr defTabSz="685800">
              <a:spcBef>
                <a:spcPct val="0"/>
              </a:spcBef>
              <a:spcAft>
                <a:spcPts val="600"/>
              </a:spcAft>
            </a:pPr>
            <a:r>
              <a:rPr lang="en-GB" dirty="0">
                <a:latin typeface="KG Miss Kindergarten" panose="02000000000000000000" pitchFamily="2" charset="0"/>
                <a:ea typeface="+mj-ea"/>
                <a:cs typeface="+mj-cs"/>
              </a:rPr>
              <a:t>We teach these common exception words as red words (they are commonly known as sight words).</a:t>
            </a:r>
          </a:p>
          <a:p>
            <a:pPr defTabSz="685800">
              <a:spcBef>
                <a:spcPct val="0"/>
              </a:spcBef>
              <a:spcAft>
                <a:spcPts val="600"/>
              </a:spcAft>
            </a:pPr>
            <a:endParaRPr lang="en-GB" sz="400" dirty="0">
              <a:latin typeface="KG Miss Kindergarten" panose="02000000000000000000" pitchFamily="2" charset="0"/>
              <a:ea typeface="+mj-ea"/>
              <a:cs typeface="+mj-cs"/>
            </a:endParaRPr>
          </a:p>
          <a:p>
            <a:pPr defTabSz="685800">
              <a:spcBef>
                <a:spcPct val="0"/>
              </a:spcBef>
              <a:spcAft>
                <a:spcPts val="600"/>
              </a:spcAft>
            </a:pPr>
            <a:r>
              <a:rPr lang="en-GB" dirty="0">
                <a:latin typeface="KG Miss Kindergarten" panose="02000000000000000000" pitchFamily="2" charset="0"/>
                <a:ea typeface="+mj-ea"/>
                <a:cs typeface="+mj-cs"/>
              </a:rPr>
              <a:t>In the early Storybooks, these words are printed in red text.</a:t>
            </a:r>
          </a:p>
          <a:p>
            <a:pPr defTabSz="685800">
              <a:spcBef>
                <a:spcPct val="0"/>
              </a:spcBef>
              <a:spcAft>
                <a:spcPts val="600"/>
              </a:spcAft>
            </a:pPr>
            <a:endParaRPr lang="en-GB" sz="400" dirty="0">
              <a:latin typeface="KG Miss Kindergarten" panose="02000000000000000000" pitchFamily="2" charset="0"/>
              <a:ea typeface="+mj-ea"/>
              <a:cs typeface="+mj-cs"/>
            </a:endParaRPr>
          </a:p>
          <a:p>
            <a:pPr defTabSz="685800">
              <a:spcBef>
                <a:spcPct val="0"/>
              </a:spcBef>
              <a:spcAft>
                <a:spcPts val="600"/>
              </a:spcAft>
            </a:pPr>
            <a:r>
              <a:rPr lang="en-GB" dirty="0">
                <a:latin typeface="KG Miss Kindergarten" panose="02000000000000000000" pitchFamily="2" charset="0"/>
                <a:ea typeface="+mj-ea"/>
                <a:cs typeface="+mj-cs"/>
              </a:rPr>
              <a:t>Remind your child not to use Fred Talk to read Red words but instead to stop and think. Tell them the word if needed.</a:t>
            </a:r>
            <a:endParaRPr lang="en-US" dirty="0">
              <a:latin typeface="KG Miss Kindergarten" panose="02000000000000000000" pitchFamily="2" charset="0"/>
              <a:ea typeface="+mj-ea"/>
              <a:cs typeface="+mj-cs"/>
            </a:endParaRPr>
          </a:p>
          <a:p>
            <a:endParaRPr lang="en-AU" dirty="0"/>
          </a:p>
        </p:txBody>
      </p:sp>
      <p:sp>
        <p:nvSpPr>
          <p:cNvPr id="6" name="TextBox 5">
            <a:extLst>
              <a:ext uri="{FF2B5EF4-FFF2-40B4-BE49-F238E27FC236}">
                <a16:creationId xmlns:a16="http://schemas.microsoft.com/office/drawing/2014/main" id="{78CBF80B-9204-429B-ACFB-C7079FE57099}"/>
              </a:ext>
            </a:extLst>
          </p:cNvPr>
          <p:cNvSpPr txBox="1"/>
          <p:nvPr/>
        </p:nvSpPr>
        <p:spPr>
          <a:xfrm>
            <a:off x="81280" y="114617"/>
            <a:ext cx="4583306" cy="492443"/>
          </a:xfrm>
          <a:prstGeom prst="rect">
            <a:avLst/>
          </a:prstGeom>
          <a:noFill/>
        </p:spPr>
        <p:txBody>
          <a:bodyPr wrap="none" rtlCol="0">
            <a:spAutoFit/>
          </a:bodyPr>
          <a:lstStyle/>
          <a:p>
            <a:r>
              <a:rPr lang="en-AU" sz="2600" b="1" dirty="0">
                <a:solidFill>
                  <a:srgbClr val="6A956A"/>
                </a:solidFill>
                <a:latin typeface="HelloFirstieBigGulp" panose="02000603000000000000" pitchFamily="2" charset="0"/>
                <a:ea typeface="HelloFirstieBigGulp" panose="02000603000000000000" pitchFamily="2" charset="0"/>
                <a:cs typeface="+mj-cs"/>
              </a:rPr>
              <a:t>Listening to your child read</a:t>
            </a:r>
          </a:p>
        </p:txBody>
      </p:sp>
      <p:sp>
        <p:nvSpPr>
          <p:cNvPr id="3" name="Rectangle: Rounded Corners 2">
            <a:extLst>
              <a:ext uri="{FF2B5EF4-FFF2-40B4-BE49-F238E27FC236}">
                <a16:creationId xmlns:a16="http://schemas.microsoft.com/office/drawing/2014/main" id="{2549574E-27A2-4573-9A80-5212A345B00E}"/>
              </a:ext>
            </a:extLst>
          </p:cNvPr>
          <p:cNvSpPr/>
          <p:nvPr/>
        </p:nvSpPr>
        <p:spPr>
          <a:xfrm>
            <a:off x="81280" y="8011160"/>
            <a:ext cx="6695440" cy="1851343"/>
          </a:xfrm>
          <a:prstGeom prst="roundRect">
            <a:avLst/>
          </a:prstGeom>
          <a:gradFill flip="none" rotWithShape="1">
            <a:gsLst>
              <a:gs pos="0">
                <a:srgbClr val="6A956A">
                  <a:tint val="66000"/>
                  <a:satMod val="160000"/>
                </a:srgbClr>
              </a:gs>
              <a:gs pos="50000">
                <a:srgbClr val="6A956A">
                  <a:tint val="44500"/>
                  <a:satMod val="160000"/>
                </a:srgbClr>
              </a:gs>
              <a:gs pos="100000">
                <a:srgbClr val="6A956A">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8DC233AB-85F2-4AC5-A982-EF453EFA6201}"/>
              </a:ext>
            </a:extLst>
          </p:cNvPr>
          <p:cNvSpPr txBox="1"/>
          <p:nvPr/>
        </p:nvSpPr>
        <p:spPr>
          <a:xfrm>
            <a:off x="40640" y="8112760"/>
            <a:ext cx="6776720" cy="1600438"/>
          </a:xfrm>
          <a:prstGeom prst="rect">
            <a:avLst/>
          </a:prstGeom>
          <a:noFill/>
        </p:spPr>
        <p:txBody>
          <a:bodyPr wrap="square" rtlCol="0">
            <a:spAutoFit/>
          </a:bodyPr>
          <a:lstStyle/>
          <a:p>
            <a:r>
              <a:rPr lang="en-AU" b="1" dirty="0">
                <a:latin typeface="KG Miss Kindergarten" panose="02000000000000000000" pitchFamily="2" charset="0"/>
                <a:ea typeface="+mj-ea"/>
                <a:cs typeface="+mj-cs"/>
              </a:rPr>
              <a:t>What can you do?</a:t>
            </a:r>
          </a:p>
          <a:p>
            <a:endParaRPr lang="en-AU" sz="900" b="1" dirty="0">
              <a:latin typeface="KG Miss Kindergarten" panose="02000000000000000000" pitchFamily="2" charset="0"/>
              <a:ea typeface="+mj-ea"/>
              <a:cs typeface="+mj-cs"/>
            </a:endParaRPr>
          </a:p>
          <a:p>
            <a:pPr marL="285750" indent="-285750">
              <a:buFont typeface="Arial" panose="020B0604020202020204" pitchFamily="34" charset="0"/>
              <a:buChar char="•"/>
            </a:pPr>
            <a:r>
              <a:rPr lang="en-AU" sz="1700" dirty="0">
                <a:latin typeface="KG Miss Kindergarten" panose="02000000000000000000" pitchFamily="2" charset="0"/>
                <a:ea typeface="+mj-ea"/>
                <a:cs typeface="+mj-cs"/>
              </a:rPr>
              <a:t>Listen to your child read the same book over two nights</a:t>
            </a:r>
          </a:p>
          <a:p>
            <a:pPr marL="285750" indent="-285750">
              <a:buFont typeface="Arial" panose="020B0604020202020204" pitchFamily="34" charset="0"/>
              <a:buChar char="•"/>
            </a:pPr>
            <a:r>
              <a:rPr lang="en-AU" sz="1700" dirty="0">
                <a:latin typeface="KG Miss Kindergarten" panose="02000000000000000000" pitchFamily="2" charset="0"/>
                <a:ea typeface="+mj-ea"/>
                <a:cs typeface="+mj-cs"/>
              </a:rPr>
              <a:t>Encourage them to use ‘Special Friends’, ‘Fred Talk’, ‘read the word’</a:t>
            </a:r>
          </a:p>
          <a:p>
            <a:pPr marL="285750" indent="-285750">
              <a:buFont typeface="Arial" panose="020B0604020202020204" pitchFamily="34" charset="0"/>
              <a:buChar char="•"/>
            </a:pPr>
            <a:r>
              <a:rPr lang="en-AU" sz="1700" dirty="0">
                <a:latin typeface="KG Miss Kindergarten" panose="02000000000000000000" pitchFamily="2" charset="0"/>
                <a:ea typeface="+mj-ea"/>
                <a:cs typeface="+mj-cs"/>
              </a:rPr>
              <a:t>Discuss the story and encourage their storyteller voice.</a:t>
            </a:r>
          </a:p>
        </p:txBody>
      </p:sp>
    </p:spTree>
    <p:extLst>
      <p:ext uri="{BB962C8B-B14F-4D97-AF65-F5344CB8AC3E}">
        <p14:creationId xmlns:p14="http://schemas.microsoft.com/office/powerpoint/2010/main" val="24566387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D5B5D63-8BA6-47A8-A5AA-044B67DC0639}" vid="{38BF0C25-A0F8-4409-A067-F9EFEA35AFA8}"/>
    </a:ext>
  </a:extLst>
</a:theme>
</file>

<file path=docProps/app.xml><?xml version="1.0" encoding="utf-8"?>
<Properties xmlns="http://schemas.openxmlformats.org/officeDocument/2006/extended-properties" xmlns:vt="http://schemas.openxmlformats.org/officeDocument/2006/docPropsVTypes">
  <Template>Landscape A4</Template>
  <TotalTime>329</TotalTime>
  <Words>619</Words>
  <Application>Microsoft Office PowerPoint</Application>
  <PresentationFormat>A4 Paper (210x297 mm)</PresentationFormat>
  <Paragraphs>45</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HelloEtchASketch</vt:lpstr>
      <vt:lpstr>HelloFirstieBigGulp</vt:lpstr>
      <vt:lpstr>KG Miss Kindergarten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Leeanne Clark</dc:creator>
  <cp:lastModifiedBy>caroline mc mahon</cp:lastModifiedBy>
  <cp:revision>5</cp:revision>
  <cp:lastPrinted>2021-11-03T04:20:22Z</cp:lastPrinted>
  <dcterms:created xsi:type="dcterms:W3CDTF">2021-11-02T22:52:47Z</dcterms:created>
  <dcterms:modified xsi:type="dcterms:W3CDTF">2024-01-11T13:58:02Z</dcterms:modified>
</cp:coreProperties>
</file>